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 id="2147483692" r:id="rId3"/>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Lato" panose="020B0604020202020204" charset="0"/>
      <p:regular r:id="rId35"/>
      <p:bold r:id="rId36"/>
      <p:italic r:id="rId37"/>
      <p:boldItalic r:id="rId38"/>
    </p:embeddedFont>
    <p:embeddedFont>
      <p:font typeface="Lato Black" panose="020B0604020202020204" charset="0"/>
      <p:bold r:id="rId39"/>
      <p:boldItalic r:id="rId40"/>
    </p:embeddedFont>
    <p:embeddedFont>
      <p:font typeface="Montserrat" panose="020B0604020202020204" charset="0"/>
      <p:regular r:id="rId41"/>
      <p:bold r:id="rId42"/>
      <p:italic r:id="rId43"/>
      <p:boldItalic r:id="rId44"/>
    </p:embeddedFont>
    <p:embeddedFont>
      <p:font typeface="Montserrat Thin" panose="020B0604020202020204" charset="0"/>
      <p:regular r:id="rId45"/>
      <p:bold r:id="rId46"/>
      <p:italic r:id="rId47"/>
      <p:boldItalic r:id="rId48"/>
    </p:embeddedFont>
    <p:embeddedFont>
      <p:font typeface="Muli Regular" panose="020B0604020202020204" charset="0"/>
      <p:bold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594"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8b1752e1_0_0:notes"/>
          <p:cNvSpPr>
            <a:spLocks noGrp="1" noRot="1" noChangeAspect="1"/>
          </p:cNvSpPr>
          <p:nvPr>
            <p:ph type="sldImg" idx="2"/>
          </p:nvPr>
        </p:nvSpPr>
        <p:spPr>
          <a:xfrm>
            <a:off x="381298"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8b175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0fb31e9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70fb31e979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0fb31e9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70fb31e979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0fb31e97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70fb31e979_0_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0d1a7031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0d1a70311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fd94dfe53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fd94dfe53_0_1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0d1a7031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0d1a70311_0_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0d1a7031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0d1a70311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0d1a7031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0d1a70311_0_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0d1a7031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0d1a70311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fd94dfe5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g6fd94dfe53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c6049db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c6049db13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2b7f18dd0_0_7:notes"/>
          <p:cNvSpPr>
            <a:spLocks noGrp="1" noRot="1" noChangeAspect="1"/>
          </p:cNvSpPr>
          <p:nvPr>
            <p:ph type="sldImg" idx="2"/>
          </p:nvPr>
        </p:nvSpPr>
        <p:spPr>
          <a:xfrm>
            <a:off x="1141809" y="685800"/>
            <a:ext cx="4574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2b7f18dd0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cd19ec6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cd19ec611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2b7f18dd0_0_7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g52b7f18dd0_0_7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ed0b3d6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ed0b3d64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cd19ec61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cd19ec611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f28ecfa3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f28ecfa36_0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eb74756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eb747563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0d1a7031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0d1a70311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0d1a7031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0d1a70311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0d1a7031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0d1a70311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550" tIns="91550" rIns="91550" bIns="9155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550" tIns="91550" rIns="91550" bIns="91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550" tIns="91550" rIns="91550" bIns="91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550" tIns="91550" rIns="91550" bIns="91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550" tIns="91550" rIns="91550" bIns="9155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550" tIns="91550" rIns="91550" bIns="91550"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550" tIns="91550" rIns="91550" bIns="91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550" tIns="91550" rIns="91550" bIns="91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L="0" marR="0" lvl="0" indent="0" algn="l" rtl="0">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2800"/>
              <a:buNone/>
              <a:defRPr sz="1300"/>
            </a:lvl2pPr>
            <a:lvl3pPr lvl="2" indent="0" rtl="0">
              <a:spcBef>
                <a:spcPts val="0"/>
              </a:spcBef>
              <a:spcAft>
                <a:spcPts val="0"/>
              </a:spcAft>
              <a:buSzPts val="2800"/>
              <a:buNone/>
              <a:defRPr sz="1300"/>
            </a:lvl3pPr>
            <a:lvl4pPr lvl="3" indent="0" rtl="0">
              <a:spcBef>
                <a:spcPts val="0"/>
              </a:spcBef>
              <a:spcAft>
                <a:spcPts val="0"/>
              </a:spcAft>
              <a:buSzPts val="2800"/>
              <a:buNone/>
              <a:defRPr sz="1300"/>
            </a:lvl4pPr>
            <a:lvl5pPr lvl="4" indent="0" rtl="0">
              <a:spcBef>
                <a:spcPts val="0"/>
              </a:spcBef>
              <a:spcAft>
                <a:spcPts val="0"/>
              </a:spcAft>
              <a:buSzPts val="2800"/>
              <a:buNone/>
              <a:defRPr sz="1300"/>
            </a:lvl5pPr>
            <a:lvl6pPr lvl="5" indent="0" rtl="0">
              <a:spcBef>
                <a:spcPts val="0"/>
              </a:spcBef>
              <a:spcAft>
                <a:spcPts val="0"/>
              </a:spcAft>
              <a:buSzPts val="2800"/>
              <a:buNone/>
              <a:defRPr sz="1300"/>
            </a:lvl6pPr>
            <a:lvl7pPr lvl="6" indent="0" rtl="0">
              <a:spcBef>
                <a:spcPts val="0"/>
              </a:spcBef>
              <a:spcAft>
                <a:spcPts val="0"/>
              </a:spcAft>
              <a:buSzPts val="2800"/>
              <a:buNone/>
              <a:defRPr sz="1300"/>
            </a:lvl7pPr>
            <a:lvl8pPr lvl="7" indent="0" rtl="0">
              <a:spcBef>
                <a:spcPts val="0"/>
              </a:spcBef>
              <a:spcAft>
                <a:spcPts val="0"/>
              </a:spcAft>
              <a:buSzPts val="2800"/>
              <a:buNone/>
              <a:defRPr sz="1300"/>
            </a:lvl8pPr>
            <a:lvl9pPr lvl="8" indent="0" rtl="0">
              <a:spcBef>
                <a:spcPts val="0"/>
              </a:spcBef>
              <a:spcAft>
                <a:spcPts val="0"/>
              </a:spcAft>
              <a:buSzPts val="2800"/>
              <a:buNone/>
              <a:defRPr sz="1300"/>
            </a:lvl9pPr>
          </a:lstStyle>
          <a:p>
            <a:endParaRPr/>
          </a:p>
        </p:txBody>
      </p:sp>
      <p:sp>
        <p:nvSpPr>
          <p:cNvPr id="97" name="Google Shape;97;p25"/>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rtl="0">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rtl="0">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rtl="0">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rtl="0">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rtl="0">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rtl="0">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rtl="0">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rtl="0">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rtl="0">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98" name="Google Shape;98;p2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type="title">
  <p:cSld name="TITLE">
    <p:spTree>
      <p:nvGrpSpPr>
        <p:cNvPr id="1" name="Shape 173"/>
        <p:cNvGrpSpPr/>
        <p:nvPr/>
      </p:nvGrpSpPr>
      <p:grpSpPr>
        <a:xfrm>
          <a:off x="0" y="0"/>
          <a:ext cx="0" cy="0"/>
          <a:chOff x="0" y="0"/>
          <a:chExt cx="0" cy="0"/>
        </a:xfrm>
      </p:grpSpPr>
      <p:sp>
        <p:nvSpPr>
          <p:cNvPr id="174" name="Google Shape;174;p44"/>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175" name="Google Shape;175;p44"/>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176" name="Google Shape;176;p44"/>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177" name="Google Shape;177;p44"/>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178" name="Google Shape;178;p44"/>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lvl="0" indent="0" algn="ctr" rtl="0">
              <a:lnSpc>
                <a:spcPct val="100000"/>
              </a:lnSpc>
              <a:spcBef>
                <a:spcPts val="0"/>
              </a:spcBef>
              <a:spcAft>
                <a:spcPts val="0"/>
              </a:spcAft>
              <a:buNone/>
              <a:defRPr sz="400" b="1">
                <a:solidFill>
                  <a:srgbClr val="000000"/>
                </a:solidFill>
              </a:defRPr>
            </a:lvl1pPr>
            <a:lvl2pPr marL="0" lvl="1" indent="0" algn="ctr" rtl="0">
              <a:lnSpc>
                <a:spcPct val="100000"/>
              </a:lnSpc>
              <a:spcBef>
                <a:spcPts val="0"/>
              </a:spcBef>
              <a:spcAft>
                <a:spcPts val="0"/>
              </a:spcAft>
              <a:buNone/>
              <a:defRPr sz="400" b="1">
                <a:solidFill>
                  <a:srgbClr val="000000"/>
                </a:solidFill>
              </a:defRPr>
            </a:lvl2pPr>
            <a:lvl3pPr marL="0" lvl="2" indent="0" algn="ctr" rtl="0">
              <a:lnSpc>
                <a:spcPct val="100000"/>
              </a:lnSpc>
              <a:spcBef>
                <a:spcPts val="0"/>
              </a:spcBef>
              <a:spcAft>
                <a:spcPts val="0"/>
              </a:spcAft>
              <a:buNone/>
              <a:defRPr sz="400" b="1">
                <a:solidFill>
                  <a:srgbClr val="000000"/>
                </a:solidFill>
              </a:defRPr>
            </a:lvl3pPr>
            <a:lvl4pPr marL="0" lvl="3" indent="0" algn="ctr" rtl="0">
              <a:lnSpc>
                <a:spcPct val="100000"/>
              </a:lnSpc>
              <a:spcBef>
                <a:spcPts val="0"/>
              </a:spcBef>
              <a:spcAft>
                <a:spcPts val="0"/>
              </a:spcAft>
              <a:buNone/>
              <a:defRPr sz="400" b="1">
                <a:solidFill>
                  <a:srgbClr val="000000"/>
                </a:solidFill>
              </a:defRPr>
            </a:lvl4pPr>
            <a:lvl5pPr marL="0" lvl="4" indent="0" algn="ctr" rtl="0">
              <a:lnSpc>
                <a:spcPct val="100000"/>
              </a:lnSpc>
              <a:spcBef>
                <a:spcPts val="0"/>
              </a:spcBef>
              <a:spcAft>
                <a:spcPts val="0"/>
              </a:spcAft>
              <a:buNone/>
              <a:defRPr sz="400" b="1">
                <a:solidFill>
                  <a:srgbClr val="000000"/>
                </a:solidFill>
              </a:defRPr>
            </a:lvl5pPr>
            <a:lvl6pPr marL="0" lvl="5" indent="0" algn="ctr" rtl="0">
              <a:lnSpc>
                <a:spcPct val="100000"/>
              </a:lnSpc>
              <a:spcBef>
                <a:spcPts val="0"/>
              </a:spcBef>
              <a:spcAft>
                <a:spcPts val="0"/>
              </a:spcAft>
              <a:buNone/>
              <a:defRPr sz="400" b="1">
                <a:solidFill>
                  <a:srgbClr val="000000"/>
                </a:solidFill>
              </a:defRPr>
            </a:lvl6pPr>
            <a:lvl7pPr marL="0" lvl="6" indent="0" algn="ctr" rtl="0">
              <a:lnSpc>
                <a:spcPct val="100000"/>
              </a:lnSpc>
              <a:spcBef>
                <a:spcPts val="0"/>
              </a:spcBef>
              <a:spcAft>
                <a:spcPts val="0"/>
              </a:spcAft>
              <a:buNone/>
              <a:defRPr sz="400" b="1">
                <a:solidFill>
                  <a:srgbClr val="000000"/>
                </a:solidFill>
              </a:defRPr>
            </a:lvl7pPr>
            <a:lvl8pPr marL="0" lvl="7" indent="0" algn="ctr" rtl="0">
              <a:lnSpc>
                <a:spcPct val="100000"/>
              </a:lnSpc>
              <a:spcBef>
                <a:spcPts val="0"/>
              </a:spcBef>
              <a:spcAft>
                <a:spcPts val="0"/>
              </a:spcAft>
              <a:buNone/>
              <a:defRPr sz="400" b="1">
                <a:solidFill>
                  <a:srgbClr val="000000"/>
                </a:solidFill>
              </a:defRPr>
            </a:lvl8pPr>
            <a:lvl9pPr marL="0" lvl="8" indent="0" algn="ctr" rtl="0">
              <a:lnSpc>
                <a:spcPct val="100000"/>
              </a:lnSpc>
              <a:spcBef>
                <a:spcPts val="0"/>
              </a:spcBef>
              <a:spcAft>
                <a:spcPts val="0"/>
              </a:spcAft>
              <a:buNone/>
              <a:defRPr sz="400" b="1">
                <a:solidFill>
                  <a:srgbClr val="000000"/>
                </a:solidFill>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9"/>
        <p:cNvGrpSpPr/>
        <p:nvPr/>
      </p:nvGrpSpPr>
      <p:grpSpPr>
        <a:xfrm>
          <a:off x="0" y="0"/>
          <a:ext cx="0" cy="0"/>
          <a:chOff x="0" y="0"/>
          <a:chExt cx="0" cy="0"/>
        </a:xfrm>
      </p:grpSpPr>
      <p:sp>
        <p:nvSpPr>
          <p:cNvPr id="180" name="Google Shape;180;p45"/>
          <p:cNvSpPr txBox="1">
            <a:spLocks noGrp="1"/>
          </p:cNvSpPr>
          <p:nvPr>
            <p:ph type="title"/>
          </p:nvPr>
        </p:nvSpPr>
        <p:spPr>
          <a:xfrm>
            <a:off x="317500" y="991653"/>
            <a:ext cx="3581400" cy="269100"/>
          </a:xfrm>
          <a:prstGeom prst="rect">
            <a:avLst/>
          </a:prstGeom>
          <a:noFill/>
          <a:ln>
            <a:noFill/>
          </a:ln>
        </p:spPr>
        <p:txBody>
          <a:bodyPr spcFirstLastPara="1" wrap="square" lIns="17150" tIns="17150" rIns="17150" bIns="17150" anchor="t" anchorCtr="0">
            <a:noAutofit/>
          </a:bodyPr>
          <a:lstStyle>
            <a:lvl1pPr marL="0" marR="0" lvl="0" indent="0" algn="l" rtl="0">
              <a:spcBef>
                <a:spcPts val="0"/>
              </a:spcBef>
              <a:spcAft>
                <a:spcPts val="0"/>
              </a:spcAft>
              <a:buSzPts val="5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500"/>
              <a:buNone/>
              <a:defRPr sz="1300"/>
            </a:lvl2pPr>
            <a:lvl3pPr lvl="2" indent="0" rtl="0">
              <a:spcBef>
                <a:spcPts val="0"/>
              </a:spcBef>
              <a:spcAft>
                <a:spcPts val="0"/>
              </a:spcAft>
              <a:buSzPts val="500"/>
              <a:buNone/>
              <a:defRPr sz="1300"/>
            </a:lvl3pPr>
            <a:lvl4pPr lvl="3" indent="0" rtl="0">
              <a:spcBef>
                <a:spcPts val="0"/>
              </a:spcBef>
              <a:spcAft>
                <a:spcPts val="0"/>
              </a:spcAft>
              <a:buSzPts val="500"/>
              <a:buNone/>
              <a:defRPr sz="1300"/>
            </a:lvl4pPr>
            <a:lvl5pPr lvl="4" indent="0" rtl="0">
              <a:spcBef>
                <a:spcPts val="0"/>
              </a:spcBef>
              <a:spcAft>
                <a:spcPts val="0"/>
              </a:spcAft>
              <a:buSzPts val="500"/>
              <a:buNone/>
              <a:defRPr sz="1300"/>
            </a:lvl5pPr>
            <a:lvl6pPr lvl="5" indent="0" rtl="0">
              <a:spcBef>
                <a:spcPts val="0"/>
              </a:spcBef>
              <a:spcAft>
                <a:spcPts val="0"/>
              </a:spcAft>
              <a:buSzPts val="500"/>
              <a:buNone/>
              <a:defRPr sz="1300"/>
            </a:lvl6pPr>
            <a:lvl7pPr lvl="6" indent="0" rtl="0">
              <a:spcBef>
                <a:spcPts val="0"/>
              </a:spcBef>
              <a:spcAft>
                <a:spcPts val="0"/>
              </a:spcAft>
              <a:buSzPts val="500"/>
              <a:buNone/>
              <a:defRPr sz="1300"/>
            </a:lvl7pPr>
            <a:lvl8pPr lvl="7" indent="0" rtl="0">
              <a:spcBef>
                <a:spcPts val="0"/>
              </a:spcBef>
              <a:spcAft>
                <a:spcPts val="0"/>
              </a:spcAft>
              <a:buSzPts val="500"/>
              <a:buNone/>
              <a:defRPr sz="1300"/>
            </a:lvl8pPr>
            <a:lvl9pPr lvl="8" indent="0" rtl="0">
              <a:spcBef>
                <a:spcPts val="0"/>
              </a:spcBef>
              <a:spcAft>
                <a:spcPts val="0"/>
              </a:spcAft>
              <a:buSzPts val="500"/>
              <a:buNone/>
              <a:defRPr sz="1300"/>
            </a:lvl9pPr>
          </a:lstStyle>
          <a:p>
            <a:endParaRPr/>
          </a:p>
        </p:txBody>
      </p:sp>
      <p:sp>
        <p:nvSpPr>
          <p:cNvPr id="181" name="Google Shape;181;p45"/>
          <p:cNvSpPr txBox="1">
            <a:spLocks noGrp="1"/>
          </p:cNvSpPr>
          <p:nvPr>
            <p:ph type="body" idx="1"/>
          </p:nvPr>
        </p:nvSpPr>
        <p:spPr>
          <a:xfrm>
            <a:off x="317500" y="1243785"/>
            <a:ext cx="3840900" cy="1277400"/>
          </a:xfrm>
          <a:prstGeom prst="rect">
            <a:avLst/>
          </a:prstGeom>
          <a:noFill/>
          <a:ln>
            <a:noFill/>
          </a:ln>
        </p:spPr>
        <p:txBody>
          <a:bodyPr spcFirstLastPara="1" wrap="square" lIns="34275" tIns="34275" rIns="34275" bIns="34275" anchor="t" anchorCtr="0">
            <a:noAutofit/>
          </a:bodyPr>
          <a:lstStyle>
            <a:lvl1pPr marL="457200" marR="0" lvl="0" indent="-228600" algn="l" rtl="0">
              <a:spcBef>
                <a:spcPts val="800"/>
              </a:spcBef>
              <a:spcAft>
                <a:spcPts val="0"/>
              </a:spcAft>
              <a:buSzPts val="500"/>
              <a:buNone/>
              <a:defRPr sz="1700" b="0" i="0" u="none" strike="noStrike" cap="none">
                <a:solidFill>
                  <a:srgbClr val="231F20"/>
                </a:solidFill>
                <a:latin typeface="Arial"/>
                <a:ea typeface="Arial"/>
                <a:cs typeface="Arial"/>
                <a:sym typeface="Arial"/>
              </a:defRPr>
            </a:lvl1pPr>
            <a:lvl2pPr marL="914400" marR="0" lvl="1" indent="-228600" algn="l" rtl="0">
              <a:spcBef>
                <a:spcPts val="800"/>
              </a:spcBef>
              <a:spcAft>
                <a:spcPts val="0"/>
              </a:spcAft>
              <a:buSzPts val="500"/>
              <a:buNone/>
              <a:defRPr sz="1300" b="0" i="0" u="none" strike="noStrike" cap="none">
                <a:latin typeface="Calibri"/>
                <a:ea typeface="Calibri"/>
                <a:cs typeface="Calibri"/>
                <a:sym typeface="Calibri"/>
              </a:defRPr>
            </a:lvl2pPr>
            <a:lvl3pPr marL="1371600" marR="0" lvl="2" indent="-228600" algn="l" rtl="0">
              <a:spcBef>
                <a:spcPts val="800"/>
              </a:spcBef>
              <a:spcAft>
                <a:spcPts val="0"/>
              </a:spcAft>
              <a:buSzPts val="500"/>
              <a:buNone/>
              <a:defRPr sz="1300" b="0" i="0" u="none" strike="noStrike" cap="none">
                <a:latin typeface="Calibri"/>
                <a:ea typeface="Calibri"/>
                <a:cs typeface="Calibri"/>
                <a:sym typeface="Calibri"/>
              </a:defRPr>
            </a:lvl3pPr>
            <a:lvl4pPr marL="1828800" marR="0" lvl="3" indent="-228600" algn="l" rtl="0">
              <a:spcBef>
                <a:spcPts val="800"/>
              </a:spcBef>
              <a:spcAft>
                <a:spcPts val="0"/>
              </a:spcAft>
              <a:buSzPts val="500"/>
              <a:buNone/>
              <a:defRPr sz="1300" b="0" i="0" u="none" strike="noStrike" cap="none">
                <a:latin typeface="Calibri"/>
                <a:ea typeface="Calibri"/>
                <a:cs typeface="Calibri"/>
                <a:sym typeface="Calibri"/>
              </a:defRPr>
            </a:lvl4pPr>
            <a:lvl5pPr marL="2286000" marR="0" lvl="4" indent="-228600" algn="l" rtl="0">
              <a:spcBef>
                <a:spcPts val="800"/>
              </a:spcBef>
              <a:spcAft>
                <a:spcPts val="0"/>
              </a:spcAft>
              <a:buSzPts val="500"/>
              <a:buNone/>
              <a:defRPr sz="1300" b="0" i="0" u="none" strike="noStrike" cap="none">
                <a:latin typeface="Calibri"/>
                <a:ea typeface="Calibri"/>
                <a:cs typeface="Calibri"/>
                <a:sym typeface="Calibri"/>
              </a:defRPr>
            </a:lvl5pPr>
            <a:lvl6pPr marL="2743200" marR="0" lvl="5" indent="-228600" algn="l" rtl="0">
              <a:spcBef>
                <a:spcPts val="800"/>
              </a:spcBef>
              <a:spcAft>
                <a:spcPts val="0"/>
              </a:spcAft>
              <a:buSzPts val="500"/>
              <a:buNone/>
              <a:defRPr sz="1300" b="0" i="0" u="none" strike="noStrike" cap="none">
                <a:latin typeface="Calibri"/>
                <a:ea typeface="Calibri"/>
                <a:cs typeface="Calibri"/>
                <a:sym typeface="Calibri"/>
              </a:defRPr>
            </a:lvl6pPr>
            <a:lvl7pPr marL="3200400" marR="0" lvl="6" indent="-228600" algn="l" rtl="0">
              <a:spcBef>
                <a:spcPts val="800"/>
              </a:spcBef>
              <a:spcAft>
                <a:spcPts val="0"/>
              </a:spcAft>
              <a:buSzPts val="500"/>
              <a:buNone/>
              <a:defRPr sz="1300" b="0" i="0" u="none" strike="noStrike" cap="none">
                <a:latin typeface="Calibri"/>
                <a:ea typeface="Calibri"/>
                <a:cs typeface="Calibri"/>
                <a:sym typeface="Calibri"/>
              </a:defRPr>
            </a:lvl7pPr>
            <a:lvl8pPr marL="3657600" marR="0" lvl="7" indent="-228600" algn="l" rtl="0">
              <a:spcBef>
                <a:spcPts val="800"/>
              </a:spcBef>
              <a:spcAft>
                <a:spcPts val="0"/>
              </a:spcAft>
              <a:buSzPts val="500"/>
              <a:buNone/>
              <a:defRPr sz="1300" b="0" i="0" u="none" strike="noStrike" cap="none">
                <a:latin typeface="Calibri"/>
                <a:ea typeface="Calibri"/>
                <a:cs typeface="Calibri"/>
                <a:sym typeface="Calibri"/>
              </a:defRPr>
            </a:lvl8pPr>
            <a:lvl9pPr marL="4114800" marR="0" lvl="8" indent="-228600" algn="l" rtl="0">
              <a:spcBef>
                <a:spcPts val="800"/>
              </a:spcBef>
              <a:spcAft>
                <a:spcPts val="0"/>
              </a:spcAft>
              <a:buSzPts val="500"/>
              <a:buNone/>
              <a:defRPr sz="1300" b="0" i="0" u="none" strike="noStrike" cap="none">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83" name="Google Shape;183;p4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84" name="Google Shape;184;p4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sp>
        <p:nvSpPr>
          <p:cNvPr id="170" name="Google Shape;170;p43"/>
          <p:cNvSpPr txBox="1">
            <a:spLocks noGrp="1"/>
          </p:cNvSpPr>
          <p:nvPr>
            <p:ph type="title"/>
          </p:nvPr>
        </p:nvSpPr>
        <p:spPr>
          <a:xfrm>
            <a:off x="456842" y="68461"/>
            <a:ext cx="8229600" cy="1131000"/>
          </a:xfrm>
          <a:prstGeom prst="rect">
            <a:avLst/>
          </a:prstGeom>
          <a:noFill/>
          <a:ln>
            <a:noFill/>
          </a:ln>
        </p:spPr>
        <p:txBody>
          <a:bodyPr spcFirstLastPara="1" wrap="square" lIns="17150" tIns="17150" rIns="17150" bIns="17150" anchor="ctr" anchorCtr="0">
            <a:noAutofit/>
          </a:bodyPr>
          <a:lstStyle>
            <a:lvl1pPr marR="0" lvl="0"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1pPr>
            <a:lvl2pPr marR="0" lvl="1"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2pPr>
            <a:lvl3pPr marR="0" lvl="2"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3pPr>
            <a:lvl4pPr marR="0" lvl="3"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4pPr>
            <a:lvl5pPr marR="0" lvl="4"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5pPr>
            <a:lvl6pPr marR="0" lvl="5"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6pPr>
            <a:lvl7pPr marR="0" lvl="6"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7pPr>
            <a:lvl8pPr marR="0" lvl="7"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8pPr>
            <a:lvl9pPr marR="0" lvl="8"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9pPr>
          </a:lstStyle>
          <a:p>
            <a:endParaRPr/>
          </a:p>
        </p:txBody>
      </p:sp>
      <p:sp>
        <p:nvSpPr>
          <p:cNvPr id="171" name="Google Shape;171;p43"/>
          <p:cNvSpPr txBox="1">
            <a:spLocks noGrp="1"/>
          </p:cNvSpPr>
          <p:nvPr>
            <p:ph type="body" idx="1"/>
          </p:nvPr>
        </p:nvSpPr>
        <p:spPr>
          <a:xfrm>
            <a:off x="456842" y="1200150"/>
            <a:ext cx="8229600" cy="39432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1pPr>
            <a:lvl2pPr marL="914400" marR="0" lvl="1"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2pPr>
            <a:lvl3pPr marL="1371600" marR="0" lvl="2"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3pPr>
            <a:lvl4pPr marL="1828800" marR="0" lvl="3"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4pPr>
            <a:lvl5pPr marL="2286000" marR="0" lvl="4"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5pPr>
            <a:lvl6pPr marL="2743200" marR="0" lvl="5"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6pPr>
            <a:lvl7pPr marL="3200400" marR="0" lvl="6"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7pPr>
            <a:lvl8pPr marL="3657600" marR="0" lvl="7"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8pPr>
            <a:lvl9pPr marL="4114800" marR="0" lvl="8"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9pPr>
          </a:lstStyle>
          <a:p>
            <a:endParaRPr/>
          </a:p>
        </p:txBody>
      </p:sp>
      <p:sp>
        <p:nvSpPr>
          <p:cNvPr id="172" name="Google Shape;172;p43"/>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sz="5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hyperlink" Target="https://www.kaggle.com/jcodogno/neural-network-using-sg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s://machinelearningmastery.com/understand-the-dynamics-of-learning-rate-on-deep-learning-neural-networks/"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keras-vs-pytorch-for-deep-learning-a013cb63870d"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carbon.now.sh/?bg=rgba(254%252C179%252C130%252C1)&amp;t=duotone-dark&amp;wt=none&amp;l=python&amp;ds=false&amp;dsyoff=20px&amp;dsblur=68px&amp;wc=true&amp;wa=true&amp;pv=9px&amp;ph=100px&amp;ln=false&amp;fl=1&amp;fm=Fira%2520Code&amp;fs=14px&amp;lh=152%2525&amp;si=false&amp;es=4x&amp;wm=false&amp;code=from%252520numpy%252520import%252520loadtxt%25250Afrom%252520keras.models%252520import%252520Sequential%25250Afrom%252520keras.layers%252520import%252520Dense%25250A%252523%252520load%252520the%252520dataset%25250Adataset%252520%25253D%252520loadtxt('pima-indians-diabetes.csv'%25252C%252520delimiter%25253D'%25252C')%25250A%252523%252520split%252520into%252520input%252520(X)%252520and%252520output%252520(y)%252520variables%25250AX%252520%25253D%252520dataset%25255B%25253A%25252C0%25253A8%25255D%25250Ay%252520%25253D%252520dataset%25255B%25253A%25252C8%25255D%25250A%252523%252520define%252520the%252520keras%252520model%25250Amodel%252520%25253D%252520Sequential()%25250Amodel.add(Dense(12%25252C%252520input_dim%25253D8%25252C%252520activation%25253D'relu'))%25250Amodel.add(Dense(8%25252C%252520activation%25253D'relu'))%25250Amodel.add(Dense(1%25252C%252520activation%25253D'sigmoid'))%25250A%252523%252520compile%252520the%252520keras%252520model%25250Amodel.compile(loss%25253D'binary_crossentropy'%25252C%252520optimizer%25253D'adam'%25252C%252520metrics%25253D%25255B'accuracy'%25255D)%25250A%252523%252520fit%252520the%252520keras%252520model%252520on%252520the%252520dataset%25250Amodel.fit(X%25252C%252520y%25252C%252520epochs%25253D150%25252C%252520batch_size%25253D10)%25250A%252523%252520evaluate%252520the%252520keras%252520model%25250A_%25252C%252520accuracy%252520%25253D%252520model.evaluate(X%25252C%252520y)%25250Aprint('Accuracy%25253A%252520%252525.2f'%252520%252525%252520(accuracy*100))"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aircAruvnKk"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IHZwWFHWa-w" TargetMode="External"/><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Ilg3gGewQ5U"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46"/>
          <p:cNvPicPr preferRelativeResize="0"/>
          <p:nvPr/>
        </p:nvPicPr>
        <p:blipFill rotWithShape="1">
          <a:blip r:embed="rId3">
            <a:alphaModFix/>
          </a:blip>
          <a:srcRect b="15718"/>
          <a:stretch/>
        </p:blipFill>
        <p:spPr>
          <a:xfrm>
            <a:off x="0" y="0"/>
            <a:ext cx="9144004" cy="5143498"/>
          </a:xfrm>
          <a:prstGeom prst="rect">
            <a:avLst/>
          </a:prstGeom>
          <a:noFill/>
          <a:ln>
            <a:noFill/>
          </a:ln>
        </p:spPr>
      </p:pic>
      <p:sp>
        <p:nvSpPr>
          <p:cNvPr id="190" name="Google Shape;190;p46"/>
          <p:cNvSpPr/>
          <p:nvPr/>
        </p:nvSpPr>
        <p:spPr>
          <a:xfrm>
            <a:off x="5105400" y="152400"/>
            <a:ext cx="3932700" cy="3002700"/>
          </a:xfrm>
          <a:prstGeom prst="rect">
            <a:avLst/>
          </a:prstGeom>
          <a:solidFill>
            <a:srgbClr val="FEB38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191" name="Google Shape;191;p46"/>
          <p:cNvSpPr/>
          <p:nvPr/>
        </p:nvSpPr>
        <p:spPr>
          <a:xfrm>
            <a:off x="4378200" y="577800"/>
            <a:ext cx="4503300" cy="1828800"/>
          </a:xfrm>
          <a:prstGeom prst="rect">
            <a:avLst/>
          </a:prstGeom>
          <a:solidFill>
            <a:srgbClr val="FFEADC"/>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192" name="Google Shape;192;p46"/>
          <p:cNvSpPr txBox="1"/>
          <p:nvPr/>
        </p:nvSpPr>
        <p:spPr>
          <a:xfrm>
            <a:off x="706200" y="3593400"/>
            <a:ext cx="7731600" cy="1146600"/>
          </a:xfrm>
          <a:prstGeom prst="rect">
            <a:avLst/>
          </a:prstGeom>
          <a:noFill/>
          <a:ln>
            <a:noFill/>
          </a:ln>
        </p:spPr>
        <p:txBody>
          <a:bodyPr spcFirstLastPara="1" wrap="square" lIns="91550" tIns="91550" rIns="91550" bIns="91550" anchor="ctr" anchorCtr="0">
            <a:noAutofit/>
          </a:bodyPr>
          <a:lstStyle/>
          <a:p>
            <a:pPr marL="0" lvl="0" indent="0" algn="ctr" rtl="0">
              <a:spcBef>
                <a:spcPts val="0"/>
              </a:spcBef>
              <a:spcAft>
                <a:spcPts val="0"/>
              </a:spcAft>
              <a:buNone/>
            </a:pPr>
            <a:r>
              <a:rPr lang="es" sz="2600">
                <a:solidFill>
                  <a:srgbClr val="FFFFFF"/>
                </a:solidFill>
                <a:latin typeface="Muli Regular"/>
                <a:ea typeface="Muli Regular"/>
                <a:cs typeface="Muli Regular"/>
                <a:sym typeface="Muli Regular"/>
              </a:rPr>
              <a:t>Saturdays.AI Madrid </a:t>
            </a:r>
            <a:endParaRPr sz="2600">
              <a:solidFill>
                <a:srgbClr val="FFFFFF"/>
              </a:solidFill>
              <a:latin typeface="Muli Regular"/>
              <a:ea typeface="Muli Regular"/>
              <a:cs typeface="Muli Regular"/>
              <a:sym typeface="Muli Regular"/>
            </a:endParaRPr>
          </a:p>
          <a:p>
            <a:pPr marL="0" lvl="0" indent="0" algn="ctr" rtl="0">
              <a:spcBef>
                <a:spcPts val="0"/>
              </a:spcBef>
              <a:spcAft>
                <a:spcPts val="0"/>
              </a:spcAft>
              <a:buNone/>
            </a:pPr>
            <a:r>
              <a:rPr lang="es" sz="2600">
                <a:solidFill>
                  <a:srgbClr val="FFFFFF"/>
                </a:solidFill>
                <a:highlight>
                  <a:srgbClr val="9BBB59"/>
                </a:highlight>
                <a:latin typeface="Muli Regular"/>
                <a:ea typeface="Muli Regular"/>
                <a:cs typeface="Muli Regular"/>
                <a:sym typeface="Muli Regular"/>
              </a:rPr>
              <a:t>Machine Learning</a:t>
            </a:r>
            <a:endParaRPr sz="2600">
              <a:solidFill>
                <a:srgbClr val="FFFFFF"/>
              </a:solidFill>
              <a:highlight>
                <a:srgbClr val="9BBB59"/>
              </a:highlight>
              <a:latin typeface="Muli Regular"/>
              <a:ea typeface="Muli Regular"/>
              <a:cs typeface="Muli Regular"/>
              <a:sym typeface="Muli Regular"/>
            </a:endParaRPr>
          </a:p>
          <a:p>
            <a:pPr marL="0" lvl="0" indent="0" algn="ctr" rtl="0">
              <a:spcBef>
                <a:spcPts val="0"/>
              </a:spcBef>
              <a:spcAft>
                <a:spcPts val="0"/>
              </a:spcAft>
              <a:buNone/>
            </a:pPr>
            <a:endParaRPr sz="2500">
              <a:solidFill>
                <a:srgbClr val="FFFFFF"/>
              </a:solidFill>
              <a:latin typeface="Muli Regular"/>
              <a:ea typeface="Muli Regular"/>
              <a:cs typeface="Muli Regular"/>
              <a:sym typeface="Muli Regular"/>
            </a:endParaRPr>
          </a:p>
        </p:txBody>
      </p:sp>
      <p:cxnSp>
        <p:nvCxnSpPr>
          <p:cNvPr id="193" name="Google Shape;193;p46"/>
          <p:cNvCxnSpPr/>
          <p:nvPr/>
        </p:nvCxnSpPr>
        <p:spPr>
          <a:xfrm rot="10800000" flipH="1">
            <a:off x="4766693" y="2027950"/>
            <a:ext cx="4096800" cy="6900"/>
          </a:xfrm>
          <a:prstGeom prst="straightConnector1">
            <a:avLst/>
          </a:prstGeom>
          <a:noFill/>
          <a:ln w="114300" cap="flat" cmpd="sng">
            <a:solidFill>
              <a:srgbClr val="FFFFFF"/>
            </a:solidFill>
            <a:prstDash val="solid"/>
            <a:round/>
            <a:headEnd type="none" w="med" len="med"/>
            <a:tailEnd type="none" w="med" len="med"/>
          </a:ln>
        </p:spPr>
      </p:cxnSp>
      <p:sp>
        <p:nvSpPr>
          <p:cNvPr id="194" name="Google Shape;194;p46"/>
          <p:cNvSpPr txBox="1"/>
          <p:nvPr/>
        </p:nvSpPr>
        <p:spPr>
          <a:xfrm>
            <a:off x="4757700" y="1255100"/>
            <a:ext cx="4114800" cy="887700"/>
          </a:xfrm>
          <a:prstGeom prst="rect">
            <a:avLst/>
          </a:prstGeom>
          <a:noFill/>
          <a:ln>
            <a:noFill/>
          </a:ln>
        </p:spPr>
        <p:txBody>
          <a:bodyPr spcFirstLastPara="1" wrap="square" lIns="91550" tIns="91550" rIns="91550" bIns="91550" anchor="ctr" anchorCtr="0">
            <a:noAutofit/>
          </a:bodyPr>
          <a:lstStyle/>
          <a:p>
            <a:pPr marL="0" lvl="0" indent="0" algn="l" rtl="0">
              <a:spcBef>
                <a:spcPts val="0"/>
              </a:spcBef>
              <a:spcAft>
                <a:spcPts val="0"/>
              </a:spcAft>
              <a:buNone/>
            </a:pPr>
            <a:r>
              <a:rPr lang="es" sz="2600">
                <a:solidFill>
                  <a:srgbClr val="00426E"/>
                </a:solidFill>
                <a:latin typeface="Muli Regular"/>
                <a:ea typeface="Muli Regular"/>
                <a:cs typeface="Muli Regular"/>
                <a:sym typeface="Muli Regular"/>
              </a:rPr>
              <a:t>#5 Deep Learning</a:t>
            </a:r>
            <a:endParaRPr sz="2600">
              <a:solidFill>
                <a:srgbClr val="00426E"/>
              </a:solidFill>
              <a:latin typeface="Muli Regular"/>
              <a:ea typeface="Muli Regular"/>
              <a:cs typeface="Muli Regular"/>
              <a:sym typeface="Muli Regular"/>
            </a:endParaRPr>
          </a:p>
        </p:txBody>
      </p:sp>
      <p:sp>
        <p:nvSpPr>
          <p:cNvPr id="195" name="Google Shape;195;p46"/>
          <p:cNvSpPr txBox="1"/>
          <p:nvPr/>
        </p:nvSpPr>
        <p:spPr>
          <a:xfrm>
            <a:off x="5278499" y="2446775"/>
            <a:ext cx="3865500" cy="682800"/>
          </a:xfrm>
          <a:prstGeom prst="rect">
            <a:avLst/>
          </a:prstGeom>
          <a:noFill/>
          <a:ln>
            <a:noFill/>
          </a:ln>
        </p:spPr>
        <p:txBody>
          <a:bodyPr spcFirstLastPara="1" wrap="square" lIns="63700" tIns="63700" rIns="63700" bIns="63700" anchor="t" anchorCtr="0">
            <a:noAutofit/>
          </a:bodyPr>
          <a:lstStyle/>
          <a:p>
            <a:pPr marL="0" lvl="0" indent="0" algn="l" rtl="0">
              <a:spcBef>
                <a:spcPts val="0"/>
              </a:spcBef>
              <a:spcAft>
                <a:spcPts val="0"/>
              </a:spcAft>
              <a:buNone/>
            </a:pPr>
            <a:r>
              <a:rPr lang="es" sz="2000">
                <a:solidFill>
                  <a:srgbClr val="00426E"/>
                </a:solidFill>
                <a:latin typeface="Muli Regular"/>
                <a:ea typeface="Muli Regular"/>
                <a:cs typeface="Muli Regular"/>
                <a:sym typeface="Muli Regular"/>
              </a:rPr>
              <a:t>by Saturdays.AI </a:t>
            </a:r>
            <a:endParaRPr sz="2000"/>
          </a:p>
        </p:txBody>
      </p:sp>
      <p:pic>
        <p:nvPicPr>
          <p:cNvPr id="196" name="Google Shape;196;p46"/>
          <p:cNvPicPr preferRelativeResize="0"/>
          <p:nvPr/>
        </p:nvPicPr>
        <p:blipFill>
          <a:blip r:embed="rId4">
            <a:alphaModFix/>
          </a:blip>
          <a:stretch>
            <a:fillRect/>
          </a:stretch>
        </p:blipFill>
        <p:spPr>
          <a:xfrm>
            <a:off x="184149" y="152400"/>
            <a:ext cx="905277" cy="10363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cxnSp>
        <p:nvCxnSpPr>
          <p:cNvPr id="280" name="Google Shape;280;p55"/>
          <p:cNvCxnSpPr/>
          <p:nvPr/>
        </p:nvCxnSpPr>
        <p:spPr>
          <a:xfrm>
            <a:off x="541097" y="640139"/>
            <a:ext cx="3943800" cy="600"/>
          </a:xfrm>
          <a:prstGeom prst="straightConnector1">
            <a:avLst/>
          </a:prstGeom>
          <a:noFill/>
          <a:ln w="152400" cap="flat" cmpd="sng">
            <a:solidFill>
              <a:srgbClr val="FEB382"/>
            </a:solidFill>
            <a:prstDash val="solid"/>
            <a:round/>
            <a:headEnd type="none" w="sm" len="sm"/>
            <a:tailEnd type="none" w="sm" len="sm"/>
          </a:ln>
        </p:spPr>
      </p:cxnSp>
      <p:sp>
        <p:nvSpPr>
          <p:cNvPr id="281" name="Google Shape;281;p55"/>
          <p:cNvSpPr txBox="1"/>
          <p:nvPr/>
        </p:nvSpPr>
        <p:spPr>
          <a:xfrm>
            <a:off x="541100" y="317500"/>
            <a:ext cx="37956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b="0" i="0" u="none" strike="noStrike" cap="none">
                <a:solidFill>
                  <a:srgbClr val="00426E"/>
                </a:solidFill>
                <a:latin typeface="Lato Black"/>
                <a:ea typeface="Lato Black"/>
                <a:cs typeface="Lato Black"/>
                <a:sym typeface="Lato Black"/>
              </a:rPr>
              <a:t>Content Review: Neuron</a:t>
            </a:r>
            <a:endParaRPr sz="2400" b="0" i="0" u="none" strike="noStrike" cap="none">
              <a:solidFill>
                <a:srgbClr val="00426E"/>
              </a:solidFill>
              <a:latin typeface="Lato"/>
              <a:ea typeface="Lato"/>
              <a:cs typeface="Lato"/>
              <a:sym typeface="Lato"/>
            </a:endParaRPr>
          </a:p>
        </p:txBody>
      </p:sp>
      <p:pic>
        <p:nvPicPr>
          <p:cNvPr id="283" name="Google Shape;283;p55"/>
          <p:cNvPicPr preferRelativeResize="0"/>
          <p:nvPr/>
        </p:nvPicPr>
        <p:blipFill rotWithShape="1">
          <a:blip r:embed="rId3">
            <a:alphaModFix/>
          </a:blip>
          <a:srcRect/>
          <a:stretch/>
        </p:blipFill>
        <p:spPr>
          <a:xfrm>
            <a:off x="541100" y="1567713"/>
            <a:ext cx="4136150" cy="2008075"/>
          </a:xfrm>
          <a:prstGeom prst="rect">
            <a:avLst/>
          </a:prstGeom>
          <a:noFill/>
          <a:ln>
            <a:noFill/>
          </a:ln>
        </p:spPr>
      </p:pic>
      <p:pic>
        <p:nvPicPr>
          <p:cNvPr id="284" name="Google Shape;284;p55"/>
          <p:cNvPicPr preferRelativeResize="0"/>
          <p:nvPr/>
        </p:nvPicPr>
        <p:blipFill rotWithShape="1">
          <a:blip r:embed="rId4">
            <a:alphaModFix/>
          </a:blip>
          <a:srcRect/>
          <a:stretch/>
        </p:blipFill>
        <p:spPr>
          <a:xfrm>
            <a:off x="4840887" y="890211"/>
            <a:ext cx="4161950" cy="3121463"/>
          </a:xfrm>
          <a:prstGeom prst="rect">
            <a:avLst/>
          </a:prstGeom>
          <a:noFill/>
          <a:ln>
            <a:noFill/>
          </a:ln>
        </p:spPr>
      </p:pic>
      <p:cxnSp>
        <p:nvCxnSpPr>
          <p:cNvPr id="285" name="Google Shape;285;p55"/>
          <p:cNvCxnSpPr>
            <a:stCxn id="286" idx="6"/>
          </p:cNvCxnSpPr>
          <p:nvPr/>
        </p:nvCxnSpPr>
        <p:spPr>
          <a:xfrm rot="10800000" flipH="1">
            <a:off x="4142900" y="1846400"/>
            <a:ext cx="941400" cy="7500"/>
          </a:xfrm>
          <a:prstGeom prst="straightConnector1">
            <a:avLst/>
          </a:prstGeom>
          <a:noFill/>
          <a:ln w="9525" cap="flat" cmpd="sng">
            <a:solidFill>
              <a:srgbClr val="FF9900"/>
            </a:solidFill>
            <a:prstDash val="solid"/>
            <a:round/>
            <a:headEnd type="none" w="sm" len="sm"/>
            <a:tailEnd type="triangle" w="med" len="med"/>
          </a:ln>
        </p:spPr>
      </p:cxnSp>
      <p:sp>
        <p:nvSpPr>
          <p:cNvPr id="286" name="Google Shape;286;p55"/>
          <p:cNvSpPr/>
          <p:nvPr/>
        </p:nvSpPr>
        <p:spPr>
          <a:xfrm>
            <a:off x="3160100" y="1605950"/>
            <a:ext cx="982800" cy="4959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Picture 8" descr="A close up of a logo&#10;&#10;Description automatically generated">
            <a:extLst>
              <a:ext uri="{FF2B5EF4-FFF2-40B4-BE49-F238E27FC236}">
                <a16:creationId xmlns:a16="http://schemas.microsoft.com/office/drawing/2014/main" id="{DCE4E634-401E-44C3-94B7-7827BFD7EBAC}"/>
              </a:ext>
            </a:extLst>
          </p:cNvPr>
          <p:cNvPicPr>
            <a:picLocks noChangeAspect="1"/>
          </p:cNvPicPr>
          <p:nvPr/>
        </p:nvPicPr>
        <p:blipFill>
          <a:blip r:embed="rId5"/>
          <a:stretch>
            <a:fillRect/>
          </a:stretch>
        </p:blipFill>
        <p:spPr>
          <a:xfrm>
            <a:off x="8344376" y="95366"/>
            <a:ext cx="363689" cy="6478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56"/>
          <p:cNvCxnSpPr/>
          <p:nvPr/>
        </p:nvCxnSpPr>
        <p:spPr>
          <a:xfrm>
            <a:off x="541097" y="640139"/>
            <a:ext cx="3943800" cy="600"/>
          </a:xfrm>
          <a:prstGeom prst="straightConnector1">
            <a:avLst/>
          </a:prstGeom>
          <a:noFill/>
          <a:ln w="152400" cap="flat" cmpd="sng">
            <a:solidFill>
              <a:srgbClr val="FEB382"/>
            </a:solidFill>
            <a:prstDash val="solid"/>
            <a:round/>
            <a:headEnd type="none" w="sm" len="sm"/>
            <a:tailEnd type="none" w="sm" len="sm"/>
          </a:ln>
        </p:spPr>
      </p:cxnSp>
      <p:sp>
        <p:nvSpPr>
          <p:cNvPr id="292" name="Google Shape;292;p56"/>
          <p:cNvSpPr txBox="1"/>
          <p:nvPr/>
        </p:nvSpPr>
        <p:spPr>
          <a:xfrm>
            <a:off x="541100" y="317500"/>
            <a:ext cx="37956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b="0" i="0" u="none" strike="noStrike" cap="none">
                <a:solidFill>
                  <a:srgbClr val="00426E"/>
                </a:solidFill>
                <a:latin typeface="Lato Black"/>
                <a:ea typeface="Lato Black"/>
                <a:cs typeface="Lato Black"/>
                <a:sym typeface="Lato Black"/>
              </a:rPr>
              <a:t>Content Review: Network</a:t>
            </a:r>
            <a:endParaRPr sz="2400" b="0" i="0" u="none" strike="noStrike" cap="none">
              <a:solidFill>
                <a:srgbClr val="00426E"/>
              </a:solidFill>
              <a:latin typeface="Lato"/>
              <a:ea typeface="Lato"/>
              <a:cs typeface="Lato"/>
              <a:sym typeface="Lato"/>
            </a:endParaRPr>
          </a:p>
        </p:txBody>
      </p:sp>
      <p:pic>
        <p:nvPicPr>
          <p:cNvPr id="294" name="Google Shape;294;p56"/>
          <p:cNvPicPr preferRelativeResize="0"/>
          <p:nvPr/>
        </p:nvPicPr>
        <p:blipFill rotWithShape="1">
          <a:blip r:embed="rId3">
            <a:alphaModFix/>
          </a:blip>
          <a:srcRect/>
          <a:stretch/>
        </p:blipFill>
        <p:spPr>
          <a:xfrm>
            <a:off x="541100" y="1230225"/>
            <a:ext cx="4506200" cy="2440175"/>
          </a:xfrm>
          <a:prstGeom prst="rect">
            <a:avLst/>
          </a:prstGeom>
          <a:noFill/>
          <a:ln>
            <a:noFill/>
          </a:ln>
        </p:spPr>
      </p:pic>
      <p:sp>
        <p:nvSpPr>
          <p:cNvPr id="295" name="Google Shape;295;p56"/>
          <p:cNvSpPr txBox="1"/>
          <p:nvPr/>
        </p:nvSpPr>
        <p:spPr>
          <a:xfrm>
            <a:off x="6238800" y="2035863"/>
            <a:ext cx="2501400" cy="82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How are weights learned?</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Lato"/>
                <a:ea typeface="Lato"/>
                <a:cs typeface="Lato"/>
                <a:sym typeface="Lato"/>
              </a:rPr>
              <a:t>&gt;&gt;&gt; Optimizers!!</a:t>
            </a:r>
            <a:endParaRPr sz="1400" b="0" i="0" u="none" strike="noStrike" cap="none">
              <a:solidFill>
                <a:srgbClr val="000000"/>
              </a:solidFill>
              <a:latin typeface="Lato"/>
              <a:ea typeface="Lato"/>
              <a:cs typeface="Lato"/>
              <a:sym typeface="Lato"/>
            </a:endParaRPr>
          </a:p>
        </p:txBody>
      </p:sp>
      <p:pic>
        <p:nvPicPr>
          <p:cNvPr id="296" name="Google Shape;296;p56"/>
          <p:cNvPicPr preferRelativeResize="0"/>
          <p:nvPr/>
        </p:nvPicPr>
        <p:blipFill rotWithShape="1">
          <a:blip r:embed="rId4">
            <a:alphaModFix/>
          </a:blip>
          <a:srcRect/>
          <a:stretch/>
        </p:blipFill>
        <p:spPr>
          <a:xfrm>
            <a:off x="6238800" y="3067925"/>
            <a:ext cx="1924050" cy="361950"/>
          </a:xfrm>
          <a:prstGeom prst="rect">
            <a:avLst/>
          </a:prstGeom>
          <a:noFill/>
          <a:ln>
            <a:noFill/>
          </a:ln>
        </p:spPr>
      </p:pic>
      <p:pic>
        <p:nvPicPr>
          <p:cNvPr id="8" name="Picture 7" descr="A close up of a logo&#10;&#10;Description automatically generated">
            <a:extLst>
              <a:ext uri="{FF2B5EF4-FFF2-40B4-BE49-F238E27FC236}">
                <a16:creationId xmlns:a16="http://schemas.microsoft.com/office/drawing/2014/main" id="{A3998C01-C1C5-4F8B-9484-3C21AB328DB7}"/>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57"/>
          <p:cNvCxnSpPr/>
          <p:nvPr/>
        </p:nvCxnSpPr>
        <p:spPr>
          <a:xfrm>
            <a:off x="541097" y="640139"/>
            <a:ext cx="3943800" cy="600"/>
          </a:xfrm>
          <a:prstGeom prst="straightConnector1">
            <a:avLst/>
          </a:prstGeom>
          <a:noFill/>
          <a:ln w="152400" cap="flat" cmpd="sng">
            <a:solidFill>
              <a:srgbClr val="FEB382"/>
            </a:solidFill>
            <a:prstDash val="solid"/>
            <a:round/>
            <a:headEnd type="none" w="sm" len="sm"/>
            <a:tailEnd type="none" w="sm" len="sm"/>
          </a:ln>
        </p:spPr>
      </p:cxnSp>
      <p:sp>
        <p:nvSpPr>
          <p:cNvPr id="302" name="Google Shape;302;p57"/>
          <p:cNvSpPr txBox="1"/>
          <p:nvPr/>
        </p:nvSpPr>
        <p:spPr>
          <a:xfrm>
            <a:off x="541100" y="317500"/>
            <a:ext cx="40992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b="0" i="0" u="none" strike="noStrike" cap="none">
                <a:solidFill>
                  <a:srgbClr val="00426E"/>
                </a:solidFill>
                <a:latin typeface="Lato Black"/>
                <a:ea typeface="Lato Black"/>
                <a:cs typeface="Lato Black"/>
                <a:sym typeface="Lato Black"/>
              </a:rPr>
              <a:t>Extra Content: Optimizers</a:t>
            </a:r>
            <a:endParaRPr sz="2400" b="0" i="0" u="none" strike="noStrike" cap="none">
              <a:solidFill>
                <a:srgbClr val="00426E"/>
              </a:solidFill>
              <a:latin typeface="Lato"/>
              <a:ea typeface="Lato"/>
              <a:cs typeface="Lato"/>
              <a:sym typeface="Lato"/>
            </a:endParaRPr>
          </a:p>
        </p:txBody>
      </p:sp>
      <p:pic>
        <p:nvPicPr>
          <p:cNvPr id="304" name="Google Shape;304;p57"/>
          <p:cNvPicPr preferRelativeResize="0"/>
          <p:nvPr/>
        </p:nvPicPr>
        <p:blipFill rotWithShape="1">
          <a:blip r:embed="rId3">
            <a:alphaModFix/>
          </a:blip>
          <a:srcRect/>
          <a:stretch/>
        </p:blipFill>
        <p:spPr>
          <a:xfrm>
            <a:off x="541100" y="1252425"/>
            <a:ext cx="3163125" cy="2448875"/>
          </a:xfrm>
          <a:prstGeom prst="rect">
            <a:avLst/>
          </a:prstGeom>
          <a:noFill/>
          <a:ln>
            <a:noFill/>
          </a:ln>
        </p:spPr>
      </p:pic>
      <p:pic>
        <p:nvPicPr>
          <p:cNvPr id="305" name="Google Shape;305;p57"/>
          <p:cNvPicPr preferRelativeResize="0"/>
          <p:nvPr/>
        </p:nvPicPr>
        <p:blipFill rotWithShape="1">
          <a:blip r:embed="rId4">
            <a:alphaModFix/>
          </a:blip>
          <a:srcRect/>
          <a:stretch/>
        </p:blipFill>
        <p:spPr>
          <a:xfrm>
            <a:off x="4640292" y="1116725"/>
            <a:ext cx="3627008" cy="2720250"/>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BFAEECA0-1805-465C-A648-F686F28C4601}"/>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cxnSp>
        <p:nvCxnSpPr>
          <p:cNvPr id="310" name="Google Shape;310;p5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11" name="Google Shape;311;p58"/>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SGD</a:t>
            </a:r>
            <a:endParaRPr sz="2400">
              <a:solidFill>
                <a:srgbClr val="00426E"/>
              </a:solidFill>
              <a:latin typeface="Lato"/>
              <a:ea typeface="Lato"/>
              <a:cs typeface="Lato"/>
              <a:sym typeface="Lato"/>
            </a:endParaRPr>
          </a:p>
        </p:txBody>
      </p:sp>
      <p:pic>
        <p:nvPicPr>
          <p:cNvPr id="314" name="Google Shape;314;p58"/>
          <p:cNvPicPr preferRelativeResize="0"/>
          <p:nvPr/>
        </p:nvPicPr>
        <p:blipFill>
          <a:blip r:embed="rId3">
            <a:alphaModFix/>
          </a:blip>
          <a:stretch>
            <a:fillRect/>
          </a:stretch>
        </p:blipFill>
        <p:spPr>
          <a:xfrm>
            <a:off x="2444621" y="1394000"/>
            <a:ext cx="4950650" cy="2784724"/>
          </a:xfrm>
          <a:prstGeom prst="rect">
            <a:avLst/>
          </a:prstGeom>
          <a:noFill/>
          <a:ln>
            <a:noFill/>
          </a:ln>
        </p:spPr>
      </p:pic>
      <p:sp>
        <p:nvSpPr>
          <p:cNvPr id="315" name="Google Shape;315;p58"/>
          <p:cNvSpPr txBox="1"/>
          <p:nvPr/>
        </p:nvSpPr>
        <p:spPr>
          <a:xfrm>
            <a:off x="1857700" y="4416175"/>
            <a:ext cx="6283800" cy="560700"/>
          </a:xfrm>
          <a:prstGeom prst="rect">
            <a:avLst/>
          </a:prstGeom>
          <a:noFill/>
          <a:ln>
            <a:noFill/>
          </a:ln>
        </p:spPr>
        <p:txBody>
          <a:bodyPr spcFirstLastPara="1" wrap="square" lIns="91425" tIns="91425" rIns="91425" bIns="91425" anchor="t" anchorCtr="0">
            <a:noAutofit/>
          </a:bodyPr>
          <a:lstStyle/>
          <a:p>
            <a:pPr marL="190500" marR="190500" lvl="0" indent="0" algn="ctr" rtl="0">
              <a:lnSpc>
                <a:spcPct val="140000"/>
              </a:lnSpc>
              <a:spcBef>
                <a:spcPts val="0"/>
              </a:spcBef>
              <a:spcAft>
                <a:spcPts val="0"/>
              </a:spcAft>
              <a:buClr>
                <a:srgbClr val="000000"/>
              </a:buClr>
              <a:buSzPts val="1100"/>
              <a:buFont typeface="Arial"/>
              <a:buNone/>
            </a:pPr>
            <a:r>
              <a:rPr lang="es" b="1" u="sng">
                <a:solidFill>
                  <a:srgbClr val="231F20"/>
                </a:solidFill>
                <a:latin typeface="Avenir"/>
                <a:ea typeface="Avenir"/>
                <a:cs typeface="Avenir"/>
                <a:sym typeface="Avenir"/>
                <a:hlinkClick r:id="rId4"/>
              </a:rPr>
              <a:t>NEURAL NETWORK USING STOCHASTIC GRADIENT DESCENT</a:t>
            </a:r>
            <a:endParaRPr>
              <a:solidFill>
                <a:srgbClr val="0077A3"/>
              </a:solidFill>
              <a:latin typeface="Avenir"/>
              <a:ea typeface="Avenir"/>
              <a:cs typeface="Avenir"/>
              <a:sym typeface="Avenir"/>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endParaRPr>
          </a:p>
          <a:p>
            <a:pPr marL="0" lvl="0" indent="0" algn="l" rtl="0">
              <a:spcBef>
                <a:spcPts val="0"/>
              </a:spcBef>
              <a:spcAft>
                <a:spcPts val="0"/>
              </a:spcAft>
              <a:buNone/>
            </a:pPr>
            <a:endParaRPr/>
          </a:p>
        </p:txBody>
      </p:sp>
      <p:pic>
        <p:nvPicPr>
          <p:cNvPr id="8" name="Picture 7" descr="A close up of a logo&#10;&#10;Description automatically generated">
            <a:extLst>
              <a:ext uri="{FF2B5EF4-FFF2-40B4-BE49-F238E27FC236}">
                <a16:creationId xmlns:a16="http://schemas.microsoft.com/office/drawing/2014/main" id="{A22FE607-23B3-4BC2-B3B1-39405486054F}"/>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cxnSp>
        <p:nvCxnSpPr>
          <p:cNvPr id="320" name="Google Shape;320;p59"/>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21" name="Google Shape;321;p59"/>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SGD</a:t>
            </a:r>
            <a:endParaRPr sz="2400">
              <a:solidFill>
                <a:srgbClr val="00426E"/>
              </a:solidFill>
              <a:latin typeface="Lato"/>
              <a:ea typeface="Lato"/>
              <a:cs typeface="Lato"/>
              <a:sym typeface="Lato"/>
            </a:endParaRPr>
          </a:p>
        </p:txBody>
      </p:sp>
      <p:pic>
        <p:nvPicPr>
          <p:cNvPr id="324" name="Google Shape;324;p59"/>
          <p:cNvPicPr preferRelativeResize="0"/>
          <p:nvPr/>
        </p:nvPicPr>
        <p:blipFill>
          <a:blip r:embed="rId3">
            <a:alphaModFix/>
          </a:blip>
          <a:stretch>
            <a:fillRect/>
          </a:stretch>
        </p:blipFill>
        <p:spPr>
          <a:xfrm>
            <a:off x="2070275" y="775463"/>
            <a:ext cx="4875776" cy="2756125"/>
          </a:xfrm>
          <a:prstGeom prst="rect">
            <a:avLst/>
          </a:prstGeom>
          <a:noFill/>
          <a:ln>
            <a:noFill/>
          </a:ln>
        </p:spPr>
      </p:pic>
      <p:pic>
        <p:nvPicPr>
          <p:cNvPr id="325" name="Google Shape;325;p59"/>
          <p:cNvPicPr preferRelativeResize="0"/>
          <p:nvPr/>
        </p:nvPicPr>
        <p:blipFill>
          <a:blip r:embed="rId4">
            <a:alphaModFix/>
          </a:blip>
          <a:stretch>
            <a:fillRect/>
          </a:stretch>
        </p:blipFill>
        <p:spPr>
          <a:xfrm>
            <a:off x="2331625" y="3531600"/>
            <a:ext cx="4353075" cy="1498875"/>
          </a:xfrm>
          <a:prstGeom prst="rect">
            <a:avLst/>
          </a:prstGeom>
          <a:noFill/>
          <a:ln>
            <a:noFill/>
          </a:ln>
        </p:spPr>
      </p:pic>
      <p:pic>
        <p:nvPicPr>
          <p:cNvPr id="8" name="Picture 7" descr="A close up of a logo&#10;&#10;Description automatically generated">
            <a:extLst>
              <a:ext uri="{FF2B5EF4-FFF2-40B4-BE49-F238E27FC236}">
                <a16:creationId xmlns:a16="http://schemas.microsoft.com/office/drawing/2014/main" id="{B6503795-C4B8-413A-80BB-B5CEE0BDBC70}"/>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cxnSp>
        <p:nvCxnSpPr>
          <p:cNvPr id="330" name="Google Shape;330;p60"/>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31" name="Google Shape;331;p60"/>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Loss Function</a:t>
            </a:r>
            <a:endParaRPr sz="2400">
              <a:solidFill>
                <a:srgbClr val="00426E"/>
              </a:solidFill>
              <a:latin typeface="Lato"/>
              <a:ea typeface="Lato"/>
              <a:cs typeface="Lato"/>
              <a:sym typeface="Lato"/>
            </a:endParaRPr>
          </a:p>
        </p:txBody>
      </p:sp>
      <p:pic>
        <p:nvPicPr>
          <p:cNvPr id="334" name="Google Shape;334;p60"/>
          <p:cNvPicPr preferRelativeResize="0"/>
          <p:nvPr/>
        </p:nvPicPr>
        <p:blipFill>
          <a:blip r:embed="rId3">
            <a:alphaModFix/>
          </a:blip>
          <a:stretch>
            <a:fillRect/>
          </a:stretch>
        </p:blipFill>
        <p:spPr>
          <a:xfrm>
            <a:off x="1170571" y="905324"/>
            <a:ext cx="5702850" cy="4277125"/>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000ECEFE-0431-4064-818C-C98C565E5D96}"/>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cxnSp>
        <p:nvCxnSpPr>
          <p:cNvPr id="339" name="Google Shape;339;p61"/>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40" name="Google Shape;340;p61"/>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Pipeline &amp; Argmax</a:t>
            </a:r>
            <a:endParaRPr sz="2400">
              <a:solidFill>
                <a:srgbClr val="00426E"/>
              </a:solidFill>
              <a:latin typeface="Lato"/>
              <a:ea typeface="Lato"/>
              <a:cs typeface="Lato"/>
              <a:sym typeface="Lato"/>
            </a:endParaRPr>
          </a:p>
        </p:txBody>
      </p:sp>
      <p:pic>
        <p:nvPicPr>
          <p:cNvPr id="343" name="Google Shape;343;p61"/>
          <p:cNvPicPr preferRelativeResize="0"/>
          <p:nvPr/>
        </p:nvPicPr>
        <p:blipFill>
          <a:blip r:embed="rId3">
            <a:alphaModFix/>
          </a:blip>
          <a:stretch>
            <a:fillRect/>
          </a:stretch>
        </p:blipFill>
        <p:spPr>
          <a:xfrm>
            <a:off x="541088" y="2005250"/>
            <a:ext cx="7508972" cy="1878751"/>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34AE5B6B-EEE0-4CFB-8120-C490B29E4B59}"/>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348" name="Google Shape;348;p62"/>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49" name="Google Shape;349;p62"/>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Learning Rates</a:t>
            </a:r>
            <a:endParaRPr sz="2400">
              <a:solidFill>
                <a:srgbClr val="00426E"/>
              </a:solidFill>
              <a:latin typeface="Lato"/>
              <a:ea typeface="Lato"/>
              <a:cs typeface="Lato"/>
              <a:sym typeface="Lato"/>
            </a:endParaRPr>
          </a:p>
        </p:txBody>
      </p:sp>
      <p:sp>
        <p:nvSpPr>
          <p:cNvPr id="352" name="Google Shape;352;p62"/>
          <p:cNvSpPr txBox="1"/>
          <p:nvPr/>
        </p:nvSpPr>
        <p:spPr>
          <a:xfrm>
            <a:off x="356413" y="4070675"/>
            <a:ext cx="7718700" cy="9006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Clr>
                <a:srgbClr val="000000"/>
              </a:buClr>
              <a:buSzPts val="1100"/>
              <a:buFont typeface="Arial"/>
              <a:buNone/>
            </a:pPr>
            <a:r>
              <a:rPr lang="es" b="1" u="sng">
                <a:solidFill>
                  <a:srgbClr val="231F20"/>
                </a:solidFill>
                <a:highlight>
                  <a:srgbClr val="FFFFFF"/>
                </a:highlight>
                <a:latin typeface="Avenir"/>
                <a:ea typeface="Avenir"/>
                <a:cs typeface="Avenir"/>
                <a:sym typeface="Avenir"/>
                <a:hlinkClick r:id="rId3"/>
              </a:rPr>
              <a:t>Understand the Impact of Learning Rate on Neural Network Performance</a:t>
            </a:r>
            <a:endParaRPr b="1">
              <a:solidFill>
                <a:srgbClr val="222222"/>
              </a:solidFill>
              <a:highlight>
                <a:srgbClr val="FFFFFF"/>
              </a:highlight>
              <a:latin typeface="Avenir"/>
              <a:ea typeface="Avenir"/>
              <a:cs typeface="Avenir"/>
              <a:sym typeface="Avenir"/>
            </a:endParaRPr>
          </a:p>
          <a:p>
            <a:pPr marL="0" lvl="0" indent="0" algn="l" rtl="0">
              <a:spcBef>
                <a:spcPts val="1200"/>
              </a:spcBef>
              <a:spcAft>
                <a:spcPts val="0"/>
              </a:spcAft>
              <a:buNone/>
            </a:pPr>
            <a:endParaRPr/>
          </a:p>
        </p:txBody>
      </p:sp>
      <p:pic>
        <p:nvPicPr>
          <p:cNvPr id="353" name="Google Shape;353;p62"/>
          <p:cNvPicPr preferRelativeResize="0"/>
          <p:nvPr/>
        </p:nvPicPr>
        <p:blipFill>
          <a:blip r:embed="rId4">
            <a:alphaModFix/>
          </a:blip>
          <a:stretch>
            <a:fillRect/>
          </a:stretch>
        </p:blipFill>
        <p:spPr>
          <a:xfrm>
            <a:off x="448400" y="991802"/>
            <a:ext cx="7209149" cy="2796100"/>
          </a:xfrm>
          <a:prstGeom prst="rect">
            <a:avLst/>
          </a:prstGeom>
          <a:noFill/>
          <a:ln>
            <a:noFill/>
          </a:ln>
        </p:spPr>
      </p:pic>
      <p:pic>
        <p:nvPicPr>
          <p:cNvPr id="8" name="Picture 7" descr="A close up of a logo&#10;&#10;Description automatically generated">
            <a:extLst>
              <a:ext uri="{FF2B5EF4-FFF2-40B4-BE49-F238E27FC236}">
                <a16:creationId xmlns:a16="http://schemas.microsoft.com/office/drawing/2014/main" id="{71250A3B-0FA5-4AE0-89EE-CEDCED301336}"/>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cxnSp>
        <p:nvCxnSpPr>
          <p:cNvPr id="358" name="Google Shape;358;p63"/>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59" name="Google Shape;359;p63"/>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Why Keras?</a:t>
            </a:r>
            <a:endParaRPr sz="2400">
              <a:solidFill>
                <a:srgbClr val="00426E"/>
              </a:solidFill>
              <a:latin typeface="Lato"/>
              <a:ea typeface="Lato"/>
              <a:cs typeface="Lato"/>
              <a:sym typeface="Lato"/>
            </a:endParaRPr>
          </a:p>
        </p:txBody>
      </p:sp>
      <p:sp>
        <p:nvSpPr>
          <p:cNvPr id="362" name="Google Shape;362;p63"/>
          <p:cNvSpPr txBox="1"/>
          <p:nvPr/>
        </p:nvSpPr>
        <p:spPr>
          <a:xfrm>
            <a:off x="1624244" y="3868591"/>
            <a:ext cx="4880100" cy="396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Clr>
                <a:srgbClr val="000000"/>
              </a:buClr>
              <a:buSzPts val="1100"/>
              <a:buFont typeface="Arial"/>
              <a:buNone/>
            </a:pPr>
            <a:r>
              <a:rPr lang="es" u="sng">
                <a:solidFill>
                  <a:srgbClr val="231F20"/>
                </a:solidFill>
                <a:highlight>
                  <a:srgbClr val="FFFFFF"/>
                </a:highlight>
                <a:latin typeface="Avenir"/>
                <a:ea typeface="Avenir"/>
                <a:cs typeface="Avenir"/>
                <a:sym typeface="Avenir"/>
                <a:hlinkClick r:id="rId3"/>
              </a:rPr>
              <a:t>Keras vs Pytorch for Deep Learning</a:t>
            </a:r>
            <a:endParaRPr>
              <a:solidFill>
                <a:srgbClr val="000000"/>
              </a:solidFill>
              <a:highlight>
                <a:srgbClr val="FFFFFF"/>
              </a:highlight>
              <a:latin typeface="Avenir"/>
              <a:ea typeface="Avenir"/>
              <a:cs typeface="Avenir"/>
              <a:sym typeface="Avenir"/>
            </a:endParaRPr>
          </a:p>
          <a:p>
            <a:pPr marL="0" lvl="0" indent="0" algn="l" rtl="0">
              <a:spcBef>
                <a:spcPts val="0"/>
              </a:spcBef>
              <a:spcAft>
                <a:spcPts val="0"/>
              </a:spcAft>
              <a:buNone/>
            </a:pPr>
            <a:endParaRPr/>
          </a:p>
        </p:txBody>
      </p:sp>
      <p:pic>
        <p:nvPicPr>
          <p:cNvPr id="363" name="Google Shape;363;p63"/>
          <p:cNvPicPr preferRelativeResize="0"/>
          <p:nvPr/>
        </p:nvPicPr>
        <p:blipFill>
          <a:blip r:embed="rId4">
            <a:alphaModFix/>
          </a:blip>
          <a:stretch>
            <a:fillRect/>
          </a:stretch>
        </p:blipFill>
        <p:spPr>
          <a:xfrm>
            <a:off x="247800" y="1275025"/>
            <a:ext cx="7807700" cy="2308075"/>
          </a:xfrm>
          <a:prstGeom prst="rect">
            <a:avLst/>
          </a:prstGeom>
          <a:noFill/>
          <a:ln>
            <a:noFill/>
          </a:ln>
        </p:spPr>
      </p:pic>
      <p:pic>
        <p:nvPicPr>
          <p:cNvPr id="8" name="Picture 7" descr="A close up of a logo&#10;&#10;Description automatically generated">
            <a:extLst>
              <a:ext uri="{FF2B5EF4-FFF2-40B4-BE49-F238E27FC236}">
                <a16:creationId xmlns:a16="http://schemas.microsoft.com/office/drawing/2014/main" id="{4D3D9AC7-B07B-4127-9063-01137C64B303}"/>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cxnSp>
        <p:nvCxnSpPr>
          <p:cNvPr id="368" name="Google Shape;368;p64"/>
          <p:cNvCxnSpPr/>
          <p:nvPr/>
        </p:nvCxnSpPr>
        <p:spPr>
          <a:xfrm>
            <a:off x="541097" y="640139"/>
            <a:ext cx="6633600" cy="15000"/>
          </a:xfrm>
          <a:prstGeom prst="straightConnector1">
            <a:avLst/>
          </a:prstGeom>
          <a:noFill/>
          <a:ln w="152400" cap="flat" cmpd="sng">
            <a:solidFill>
              <a:srgbClr val="FEB382"/>
            </a:solidFill>
            <a:prstDash val="solid"/>
            <a:round/>
            <a:headEnd type="none" w="sm" len="sm"/>
            <a:tailEnd type="none" w="sm" len="sm"/>
          </a:ln>
        </p:spPr>
      </p:cxnSp>
      <p:sp>
        <p:nvSpPr>
          <p:cNvPr id="369" name="Google Shape;369;p64"/>
          <p:cNvSpPr txBox="1"/>
          <p:nvPr/>
        </p:nvSpPr>
        <p:spPr>
          <a:xfrm>
            <a:off x="555125" y="280548"/>
            <a:ext cx="8028000" cy="359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chemeClr val="lt1"/>
              </a:buClr>
              <a:buSzPts val="2600"/>
              <a:buFont typeface="Helvetica Neue"/>
              <a:buNone/>
            </a:pPr>
            <a:r>
              <a:rPr lang="es" sz="2600" b="1">
                <a:solidFill>
                  <a:srgbClr val="00426E"/>
                </a:solidFill>
                <a:latin typeface="Lato"/>
                <a:ea typeface="Lato"/>
                <a:cs typeface="Lato"/>
                <a:sym typeface="Lato"/>
              </a:rPr>
              <a:t>Keras Model</a:t>
            </a:r>
            <a:endParaRPr sz="2600" b="0" i="0" u="none" strike="noStrike" cap="none">
              <a:solidFill>
                <a:srgbClr val="00426E"/>
              </a:solidFill>
              <a:latin typeface="Lato Black"/>
              <a:ea typeface="Lato Black"/>
              <a:cs typeface="Lato Black"/>
              <a:sym typeface="Lato Black"/>
            </a:endParaRPr>
          </a:p>
        </p:txBody>
      </p:sp>
      <p:sp>
        <p:nvSpPr>
          <p:cNvPr id="372" name="Google Shape;372;p64"/>
          <p:cNvSpPr txBox="1"/>
          <p:nvPr/>
        </p:nvSpPr>
        <p:spPr>
          <a:xfrm>
            <a:off x="3363275" y="4726725"/>
            <a:ext cx="2411700"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u="sng">
                <a:solidFill>
                  <a:schemeClr val="hlink"/>
                </a:solidFill>
                <a:latin typeface="Avenir"/>
                <a:ea typeface="Avenir"/>
                <a:cs typeface="Avenir"/>
                <a:sym typeface="Avenir"/>
                <a:hlinkClick r:id="rId3"/>
              </a:rPr>
              <a:t>Click on the image</a:t>
            </a:r>
            <a:endParaRPr>
              <a:solidFill>
                <a:srgbClr val="FF9900"/>
              </a:solidFill>
              <a:latin typeface="Avenir"/>
              <a:ea typeface="Avenir"/>
              <a:cs typeface="Avenir"/>
              <a:sym typeface="Avenir"/>
            </a:endParaRPr>
          </a:p>
        </p:txBody>
      </p:sp>
      <p:pic>
        <p:nvPicPr>
          <p:cNvPr id="373" name="Google Shape;373;p64"/>
          <p:cNvPicPr preferRelativeResize="0"/>
          <p:nvPr/>
        </p:nvPicPr>
        <p:blipFill>
          <a:blip r:embed="rId4">
            <a:alphaModFix/>
          </a:blip>
          <a:stretch>
            <a:fillRect/>
          </a:stretch>
        </p:blipFill>
        <p:spPr>
          <a:xfrm>
            <a:off x="555125" y="943368"/>
            <a:ext cx="6633599" cy="3702957"/>
          </a:xfrm>
          <a:prstGeom prst="rect">
            <a:avLst/>
          </a:prstGeom>
          <a:noFill/>
          <a:ln>
            <a:noFill/>
          </a:ln>
        </p:spPr>
      </p:pic>
      <p:pic>
        <p:nvPicPr>
          <p:cNvPr id="8" name="Picture 7" descr="A close up of a logo&#10;&#10;Description automatically generated">
            <a:extLst>
              <a:ext uri="{FF2B5EF4-FFF2-40B4-BE49-F238E27FC236}">
                <a16:creationId xmlns:a16="http://schemas.microsoft.com/office/drawing/2014/main" id="{D463B4BC-99BD-40FB-BE13-5B47C486EE76}"/>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cxnSp>
        <p:nvCxnSpPr>
          <p:cNvPr id="201" name="Google Shape;201;p47"/>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02" name="Google Shape;202;p47"/>
          <p:cNvSpPr txBox="1"/>
          <p:nvPr/>
        </p:nvSpPr>
        <p:spPr>
          <a:xfrm>
            <a:off x="541100" y="310575"/>
            <a:ext cx="14574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Week 5</a:t>
            </a:r>
            <a:endParaRPr sz="2400">
              <a:solidFill>
                <a:srgbClr val="00426E"/>
              </a:solidFill>
              <a:latin typeface="Lato"/>
              <a:ea typeface="Lato"/>
              <a:cs typeface="Lato"/>
              <a:sym typeface="Lato"/>
            </a:endParaRPr>
          </a:p>
        </p:txBody>
      </p:sp>
      <p:sp>
        <p:nvSpPr>
          <p:cNvPr id="203" name="Google Shape;203;p47"/>
          <p:cNvSpPr txBox="1"/>
          <p:nvPr/>
        </p:nvSpPr>
        <p:spPr>
          <a:xfrm>
            <a:off x="1077625" y="1225650"/>
            <a:ext cx="2694300" cy="63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s" sz="3600" b="1">
                <a:solidFill>
                  <a:srgbClr val="E69138"/>
                </a:solidFill>
                <a:latin typeface="Lato"/>
                <a:ea typeface="Lato"/>
                <a:cs typeface="Lato"/>
                <a:sym typeface="Lato"/>
              </a:rPr>
              <a:t>Schedule</a:t>
            </a:r>
            <a:endParaRPr sz="3600" b="1">
              <a:solidFill>
                <a:srgbClr val="E69138"/>
              </a:solidFill>
              <a:latin typeface="Lato"/>
              <a:ea typeface="Lato"/>
              <a:cs typeface="Lato"/>
              <a:sym typeface="Lato"/>
            </a:endParaRPr>
          </a:p>
        </p:txBody>
      </p:sp>
      <p:sp>
        <p:nvSpPr>
          <p:cNvPr id="204" name="Google Shape;204;p47"/>
          <p:cNvSpPr txBox="1"/>
          <p:nvPr/>
        </p:nvSpPr>
        <p:spPr>
          <a:xfrm>
            <a:off x="1077625" y="1933075"/>
            <a:ext cx="3676200" cy="1792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s" sz="2400" b="1">
                <a:solidFill>
                  <a:srgbClr val="000000"/>
                </a:solidFill>
                <a:highlight>
                  <a:srgbClr val="C0504D"/>
                </a:highlight>
                <a:latin typeface="Lato"/>
                <a:ea typeface="Lato"/>
                <a:cs typeface="Lato"/>
                <a:sym typeface="Lato"/>
              </a:rPr>
              <a:t>State of the course </a:t>
            </a:r>
            <a:endParaRPr sz="2400" b="1">
              <a:solidFill>
                <a:srgbClr val="FFFFFF"/>
              </a:solidFill>
              <a:highlight>
                <a:srgbClr val="000000"/>
              </a:highlight>
              <a:latin typeface="Lato"/>
              <a:ea typeface="Lato"/>
              <a:cs typeface="Lato"/>
              <a:sym typeface="Lato"/>
            </a:endParaRPr>
          </a:p>
          <a:p>
            <a:pPr marL="0" lvl="0" indent="0" algn="just" rtl="0">
              <a:lnSpc>
                <a:spcPct val="150000"/>
              </a:lnSpc>
              <a:spcBef>
                <a:spcPts val="0"/>
              </a:spcBef>
              <a:spcAft>
                <a:spcPts val="0"/>
              </a:spcAft>
              <a:buNone/>
            </a:pPr>
            <a:r>
              <a:rPr lang="es" sz="2400" b="1">
                <a:highlight>
                  <a:srgbClr val="9BBB59"/>
                </a:highlight>
                <a:latin typeface="Lato"/>
                <a:ea typeface="Lato"/>
                <a:cs typeface="Lato"/>
                <a:sym typeface="Lato"/>
              </a:rPr>
              <a:t>Session</a:t>
            </a:r>
            <a:r>
              <a:rPr lang="es" sz="2400" b="1">
                <a:solidFill>
                  <a:srgbClr val="000000"/>
                </a:solidFill>
                <a:highlight>
                  <a:srgbClr val="9BBB59"/>
                </a:highlight>
                <a:latin typeface="Lato"/>
                <a:ea typeface="Lato"/>
                <a:cs typeface="Lato"/>
                <a:sym typeface="Lato"/>
              </a:rPr>
              <a:t> </a:t>
            </a:r>
            <a:r>
              <a:rPr lang="es" sz="2400" b="1">
                <a:highlight>
                  <a:srgbClr val="9BBB59"/>
                </a:highlight>
                <a:latin typeface="Lato"/>
                <a:ea typeface="Lato"/>
                <a:cs typeface="Lato"/>
                <a:sym typeface="Lato"/>
              </a:rPr>
              <a:t>5</a:t>
            </a:r>
            <a:r>
              <a:rPr lang="es" sz="2400" b="1">
                <a:solidFill>
                  <a:srgbClr val="000000"/>
                </a:solidFill>
                <a:highlight>
                  <a:srgbClr val="9BBB59"/>
                </a:highlight>
                <a:latin typeface="Lato"/>
                <a:ea typeface="Lato"/>
                <a:cs typeface="Lato"/>
                <a:sym typeface="Lato"/>
              </a:rPr>
              <a:t> Review</a:t>
            </a:r>
            <a:endParaRPr sz="2400" b="1">
              <a:solidFill>
                <a:srgbClr val="000000"/>
              </a:solidFill>
              <a:highlight>
                <a:srgbClr val="9BBB59"/>
              </a:highlight>
              <a:latin typeface="Lato"/>
              <a:ea typeface="Lato"/>
              <a:cs typeface="Lato"/>
              <a:sym typeface="Lato"/>
            </a:endParaRPr>
          </a:p>
          <a:p>
            <a:pPr marL="0" lvl="0" indent="0" algn="just" rtl="0">
              <a:lnSpc>
                <a:spcPct val="150000"/>
              </a:lnSpc>
              <a:spcBef>
                <a:spcPts val="0"/>
              </a:spcBef>
              <a:spcAft>
                <a:spcPts val="0"/>
              </a:spcAft>
              <a:buNone/>
            </a:pPr>
            <a:r>
              <a:rPr lang="es" sz="2400" b="1">
                <a:solidFill>
                  <a:srgbClr val="000000"/>
                </a:solidFill>
                <a:highlight>
                  <a:srgbClr val="4BACC6"/>
                </a:highlight>
                <a:latin typeface="Lato"/>
                <a:ea typeface="Lato"/>
                <a:cs typeface="Lato"/>
                <a:sym typeface="Lato"/>
              </a:rPr>
              <a:t>Challenge</a:t>
            </a:r>
            <a:endParaRPr sz="2400" b="1">
              <a:solidFill>
                <a:srgbClr val="000000"/>
              </a:solidFill>
              <a:highlight>
                <a:srgbClr val="4BACC6"/>
              </a:highlight>
              <a:latin typeface="Lato"/>
              <a:ea typeface="Lato"/>
              <a:cs typeface="Lato"/>
              <a:sym typeface="Lato"/>
            </a:endParaRPr>
          </a:p>
          <a:p>
            <a:pPr marL="0" lvl="0" indent="0" algn="just" rtl="0">
              <a:lnSpc>
                <a:spcPct val="150000"/>
              </a:lnSpc>
              <a:spcBef>
                <a:spcPts val="0"/>
              </a:spcBef>
              <a:spcAft>
                <a:spcPts val="0"/>
              </a:spcAft>
              <a:buNone/>
            </a:pPr>
            <a:r>
              <a:rPr lang="es" sz="2400" b="1">
                <a:solidFill>
                  <a:srgbClr val="000000"/>
                </a:solidFill>
                <a:highlight>
                  <a:srgbClr val="F79646"/>
                </a:highlight>
                <a:latin typeface="Lato"/>
                <a:ea typeface="Lato"/>
                <a:cs typeface="Lato"/>
                <a:sym typeface="Lato"/>
              </a:rPr>
              <a:t>Notebook + resources</a:t>
            </a:r>
            <a:endParaRPr sz="2400" b="1">
              <a:solidFill>
                <a:srgbClr val="000000"/>
              </a:solidFill>
              <a:highlight>
                <a:srgbClr val="F79646"/>
              </a:highlight>
              <a:latin typeface="Lato"/>
              <a:ea typeface="Lato"/>
              <a:cs typeface="Lato"/>
              <a:sym typeface="Lato"/>
            </a:endParaRPr>
          </a:p>
          <a:p>
            <a:pPr marL="0" lvl="0" indent="0" algn="just" rtl="0">
              <a:lnSpc>
                <a:spcPct val="150000"/>
              </a:lnSpc>
              <a:spcBef>
                <a:spcPts val="0"/>
              </a:spcBef>
              <a:spcAft>
                <a:spcPts val="0"/>
              </a:spcAft>
              <a:buNone/>
            </a:pPr>
            <a:endParaRPr sz="1800" b="1">
              <a:solidFill>
                <a:srgbClr val="000000"/>
              </a:solidFill>
              <a:latin typeface="Avenir"/>
              <a:ea typeface="Avenir"/>
              <a:cs typeface="Avenir"/>
              <a:sym typeface="Avenir"/>
            </a:endParaRPr>
          </a:p>
        </p:txBody>
      </p:sp>
      <p:pic>
        <p:nvPicPr>
          <p:cNvPr id="8" name="Picture 7" descr="A close up of a logo&#10;&#10;Description automatically generated">
            <a:extLst>
              <a:ext uri="{FF2B5EF4-FFF2-40B4-BE49-F238E27FC236}">
                <a16:creationId xmlns:a16="http://schemas.microsoft.com/office/drawing/2014/main" id="{68A54A84-4067-457D-9DEB-05009DD3E13C}"/>
              </a:ext>
            </a:extLst>
          </p:cNvPr>
          <p:cNvPicPr>
            <a:picLocks noChangeAspect="1"/>
          </p:cNvPicPr>
          <p:nvPr/>
        </p:nvPicPr>
        <p:blipFill>
          <a:blip r:embed="rId3"/>
          <a:stretch>
            <a:fillRect/>
          </a:stretch>
        </p:blipFill>
        <p:spPr>
          <a:xfrm>
            <a:off x="8344376" y="95365"/>
            <a:ext cx="491282" cy="8751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cxnSp>
        <p:nvCxnSpPr>
          <p:cNvPr id="378" name="Google Shape;378;p65"/>
          <p:cNvCxnSpPr/>
          <p:nvPr/>
        </p:nvCxnSpPr>
        <p:spPr>
          <a:xfrm>
            <a:off x="541097" y="640139"/>
            <a:ext cx="2704500" cy="600"/>
          </a:xfrm>
          <a:prstGeom prst="straightConnector1">
            <a:avLst/>
          </a:prstGeom>
          <a:noFill/>
          <a:ln w="152400" cap="flat" cmpd="sng">
            <a:solidFill>
              <a:srgbClr val="FEB382"/>
            </a:solidFill>
            <a:prstDash val="solid"/>
            <a:round/>
            <a:headEnd type="none" w="med" len="med"/>
            <a:tailEnd type="none" w="med" len="med"/>
          </a:ln>
        </p:spPr>
      </p:cxnSp>
      <p:sp>
        <p:nvSpPr>
          <p:cNvPr id="379" name="Google Shape;379;p65"/>
          <p:cNvSpPr txBox="1"/>
          <p:nvPr/>
        </p:nvSpPr>
        <p:spPr>
          <a:xfrm>
            <a:off x="541100" y="310575"/>
            <a:ext cx="27288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Challenge! </a:t>
            </a:r>
            <a:endParaRPr sz="2400">
              <a:solidFill>
                <a:srgbClr val="00426E"/>
              </a:solidFill>
              <a:latin typeface="Lato"/>
              <a:ea typeface="Lato"/>
              <a:cs typeface="Lato"/>
              <a:sym typeface="Lato"/>
            </a:endParaRPr>
          </a:p>
        </p:txBody>
      </p:sp>
      <p:pic>
        <p:nvPicPr>
          <p:cNvPr id="380" name="Google Shape;380;p65"/>
          <p:cNvPicPr preferRelativeResize="0"/>
          <p:nvPr/>
        </p:nvPicPr>
        <p:blipFill>
          <a:blip r:embed="rId3">
            <a:alphaModFix/>
          </a:blip>
          <a:stretch>
            <a:fillRect/>
          </a:stretch>
        </p:blipFill>
        <p:spPr>
          <a:xfrm>
            <a:off x="5258624" y="0"/>
            <a:ext cx="3885377"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cxnSp>
        <p:nvCxnSpPr>
          <p:cNvPr id="385" name="Google Shape;385;p66"/>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86" name="Google Shape;386;p66"/>
          <p:cNvSpPr txBox="1"/>
          <p:nvPr/>
        </p:nvSpPr>
        <p:spPr>
          <a:xfrm>
            <a:off x="541100" y="310575"/>
            <a:ext cx="18117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Bibliografía</a:t>
            </a:r>
            <a:endParaRPr sz="2400">
              <a:solidFill>
                <a:srgbClr val="00426E"/>
              </a:solidFill>
              <a:latin typeface="Lato"/>
              <a:ea typeface="Lato"/>
              <a:cs typeface="Lato"/>
              <a:sym typeface="Lato"/>
            </a:endParaRPr>
          </a:p>
        </p:txBody>
      </p:sp>
      <p:sp>
        <p:nvSpPr>
          <p:cNvPr id="389" name="Google Shape;389;p66"/>
          <p:cNvSpPr txBox="1"/>
          <p:nvPr/>
        </p:nvSpPr>
        <p:spPr>
          <a:xfrm>
            <a:off x="541100" y="1029325"/>
            <a:ext cx="5376900" cy="3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/1./ /Hands-on Machine Learning with Scikit-Learn, Keras, and TensorFlow/</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/2./ /Fast.AI - Introduction to Machine Learning for Coders/</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/3./ /MLCourse.AI/</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/4./ /DeltaAnalytics/</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/5./ /The Hundred-page Machine Learning Book/</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/6./ /Machine Learning for Humans (Vishal Maini)/</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/7./ /Datacamp/</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/8./ /DataQuest/</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p:txBody>
      </p:sp>
      <p:pic>
        <p:nvPicPr>
          <p:cNvPr id="390" name="Google Shape;390;p66"/>
          <p:cNvPicPr preferRelativeResize="0"/>
          <p:nvPr/>
        </p:nvPicPr>
        <p:blipFill>
          <a:blip r:embed="rId3">
            <a:alphaModFix/>
          </a:blip>
          <a:stretch>
            <a:fillRect/>
          </a:stretch>
        </p:blipFill>
        <p:spPr>
          <a:xfrm>
            <a:off x="6432000" y="2026225"/>
            <a:ext cx="1515050" cy="1984725"/>
          </a:xfrm>
          <a:prstGeom prst="rect">
            <a:avLst/>
          </a:prstGeom>
          <a:noFill/>
          <a:ln>
            <a:noFill/>
          </a:ln>
        </p:spPr>
      </p:pic>
      <p:pic>
        <p:nvPicPr>
          <p:cNvPr id="391" name="Google Shape;391;p66"/>
          <p:cNvPicPr preferRelativeResize="0"/>
          <p:nvPr/>
        </p:nvPicPr>
        <p:blipFill>
          <a:blip r:embed="rId4">
            <a:alphaModFix/>
          </a:blip>
          <a:stretch>
            <a:fillRect/>
          </a:stretch>
        </p:blipFill>
        <p:spPr>
          <a:xfrm>
            <a:off x="5729750" y="3916125"/>
            <a:ext cx="1773150" cy="847275"/>
          </a:xfrm>
          <a:prstGeom prst="rect">
            <a:avLst/>
          </a:prstGeom>
          <a:noFill/>
          <a:ln>
            <a:noFill/>
          </a:ln>
        </p:spPr>
      </p:pic>
      <p:pic>
        <p:nvPicPr>
          <p:cNvPr id="392" name="Google Shape;392;p66"/>
          <p:cNvPicPr preferRelativeResize="0"/>
          <p:nvPr/>
        </p:nvPicPr>
        <p:blipFill>
          <a:blip r:embed="rId5">
            <a:alphaModFix/>
          </a:blip>
          <a:stretch>
            <a:fillRect/>
          </a:stretch>
        </p:blipFill>
        <p:spPr>
          <a:xfrm>
            <a:off x="7385625" y="2607175"/>
            <a:ext cx="1718975" cy="248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96"/>
        <p:cNvGrpSpPr/>
        <p:nvPr/>
      </p:nvGrpSpPr>
      <p:grpSpPr>
        <a:xfrm>
          <a:off x="0" y="0"/>
          <a:ext cx="0" cy="0"/>
          <a:chOff x="0" y="0"/>
          <a:chExt cx="0" cy="0"/>
        </a:xfrm>
      </p:grpSpPr>
      <p:pic>
        <p:nvPicPr>
          <p:cNvPr id="397" name="Google Shape;397;p67"/>
          <p:cNvPicPr preferRelativeResize="0"/>
          <p:nvPr/>
        </p:nvPicPr>
        <p:blipFill rotWithShape="1">
          <a:blip r:embed="rId3">
            <a:alphaModFix/>
          </a:blip>
          <a:srcRect t="-4799" b="15096"/>
          <a:stretch/>
        </p:blipFill>
        <p:spPr>
          <a:xfrm>
            <a:off x="0" y="318722"/>
            <a:ext cx="9144003" cy="4824775"/>
          </a:xfrm>
          <a:prstGeom prst="rect">
            <a:avLst/>
          </a:prstGeom>
          <a:noFill/>
          <a:ln>
            <a:noFill/>
          </a:ln>
        </p:spPr>
      </p:pic>
      <p:sp>
        <p:nvSpPr>
          <p:cNvPr id="398" name="Google Shape;398;p67"/>
          <p:cNvSpPr txBox="1"/>
          <p:nvPr/>
        </p:nvSpPr>
        <p:spPr>
          <a:xfrm>
            <a:off x="0" y="-34724"/>
            <a:ext cx="9153300" cy="613200"/>
          </a:xfrm>
          <a:prstGeom prst="rect">
            <a:avLst/>
          </a:prstGeom>
          <a:solidFill>
            <a:schemeClr val="accent6"/>
          </a:solidFill>
          <a:ln>
            <a:noFill/>
          </a:ln>
          <a:effectLst>
            <a:outerShdw blurRad="63500" dist="23000" dir="5400000">
              <a:srgbClr val="808080">
                <a:alpha val="34510"/>
              </a:srgbClr>
            </a:outerShdw>
          </a:effectLst>
        </p:spPr>
        <p:txBody>
          <a:bodyPr spcFirstLastPara="1" wrap="square" lIns="68650" tIns="34325" rIns="68650" bIns="3432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1E579A"/>
              </a:solidFill>
              <a:latin typeface="Calibri"/>
              <a:ea typeface="Calibri"/>
              <a:cs typeface="Calibri"/>
              <a:sym typeface="Calibri"/>
            </a:endParaRPr>
          </a:p>
        </p:txBody>
      </p:sp>
      <p:sp>
        <p:nvSpPr>
          <p:cNvPr id="399" name="Google Shape;399;p67"/>
          <p:cNvSpPr txBox="1">
            <a:spLocks noGrp="1"/>
          </p:cNvSpPr>
          <p:nvPr>
            <p:ph type="title"/>
          </p:nvPr>
        </p:nvSpPr>
        <p:spPr>
          <a:xfrm>
            <a:off x="217393" y="-9232"/>
            <a:ext cx="7685400" cy="586200"/>
          </a:xfrm>
          <a:prstGeom prst="rect">
            <a:avLst/>
          </a:prstGeom>
          <a:noFill/>
          <a:ln>
            <a:noFill/>
          </a:ln>
        </p:spPr>
        <p:txBody>
          <a:bodyPr spcFirstLastPara="1" wrap="square" lIns="68650" tIns="34325" rIns="68650" bIns="34325" anchor="ctr" anchorCtr="0">
            <a:noAutofit/>
          </a:bodyPr>
          <a:lstStyle/>
          <a:p>
            <a:pPr marL="0" marR="0" lvl="0" indent="0" algn="l" rtl="0">
              <a:lnSpc>
                <a:spcPct val="100000"/>
              </a:lnSpc>
              <a:spcBef>
                <a:spcPts val="0"/>
              </a:spcBef>
              <a:spcAft>
                <a:spcPts val="0"/>
              </a:spcAft>
              <a:buClr>
                <a:schemeClr val="dk1"/>
              </a:buClr>
              <a:buSzPts val="800"/>
              <a:buFont typeface="Arial"/>
              <a:buNone/>
            </a:pPr>
            <a:r>
              <a:rPr lang="es" sz="3300" b="1">
                <a:solidFill>
                  <a:schemeClr val="lt1"/>
                </a:solidFill>
                <a:latin typeface="Avenir"/>
                <a:ea typeface="Avenir"/>
                <a:cs typeface="Avenir"/>
                <a:sym typeface="Avenir"/>
              </a:rPr>
              <a:t>WI-FI</a:t>
            </a:r>
            <a:endParaRPr sz="3300" b="1">
              <a:solidFill>
                <a:schemeClr val="lt1"/>
              </a:solidFill>
              <a:latin typeface="Avenir"/>
              <a:ea typeface="Avenir"/>
              <a:cs typeface="Avenir"/>
              <a:sym typeface="Avenir"/>
            </a:endParaRPr>
          </a:p>
        </p:txBody>
      </p:sp>
      <p:sp>
        <p:nvSpPr>
          <p:cNvPr id="400" name="Google Shape;400;p67"/>
          <p:cNvSpPr txBox="1"/>
          <p:nvPr/>
        </p:nvSpPr>
        <p:spPr>
          <a:xfrm>
            <a:off x="6777000" y="4434949"/>
            <a:ext cx="2367000" cy="321300"/>
          </a:xfrm>
          <a:prstGeom prst="rect">
            <a:avLst/>
          </a:prstGeom>
          <a:noFill/>
          <a:ln>
            <a:noFill/>
          </a:ln>
        </p:spPr>
        <p:txBody>
          <a:bodyPr spcFirstLastPara="1" wrap="square" lIns="63700" tIns="63700" rIns="63700" bIns="63700" anchor="ctr" anchorCtr="0">
            <a:noAutofit/>
          </a:bodyPr>
          <a:lstStyle/>
          <a:p>
            <a:pPr marL="0" marR="0" lvl="0" indent="0" algn="ctr" rtl="0">
              <a:spcBef>
                <a:spcPts val="0"/>
              </a:spcBef>
              <a:spcAft>
                <a:spcPts val="0"/>
              </a:spcAft>
              <a:buNone/>
            </a:pPr>
            <a:r>
              <a:rPr lang="es" sz="1400" i="1">
                <a:solidFill>
                  <a:srgbClr val="E69138"/>
                </a:solidFill>
                <a:latin typeface="Avenir"/>
                <a:ea typeface="Avenir"/>
                <a:cs typeface="Avenir"/>
                <a:sym typeface="Avenir"/>
              </a:rPr>
              <a:t>madrid@saturdays.ai</a:t>
            </a:r>
            <a:endParaRPr sz="1400" i="1">
              <a:solidFill>
                <a:srgbClr val="E69138"/>
              </a:solidFill>
            </a:endParaRPr>
          </a:p>
        </p:txBody>
      </p:sp>
      <p:sp>
        <p:nvSpPr>
          <p:cNvPr id="402" name="Google Shape;402;p67"/>
          <p:cNvSpPr txBox="1"/>
          <p:nvPr/>
        </p:nvSpPr>
        <p:spPr>
          <a:xfrm>
            <a:off x="522975" y="135275"/>
            <a:ext cx="18117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Wi-Fi</a:t>
            </a:r>
            <a:endParaRPr sz="2400">
              <a:solidFill>
                <a:srgbClr val="00426E"/>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cxnSp>
        <p:nvCxnSpPr>
          <p:cNvPr id="211" name="Google Shape;211;p48"/>
          <p:cNvCxnSpPr/>
          <p:nvPr/>
        </p:nvCxnSpPr>
        <p:spPr>
          <a:xfrm rot="10800000" flipH="1">
            <a:off x="541097" y="628439"/>
            <a:ext cx="7062300" cy="11700"/>
          </a:xfrm>
          <a:prstGeom prst="straightConnector1">
            <a:avLst/>
          </a:prstGeom>
          <a:noFill/>
          <a:ln w="152400" cap="flat" cmpd="sng">
            <a:solidFill>
              <a:srgbClr val="FEB382"/>
            </a:solidFill>
            <a:prstDash val="solid"/>
            <a:round/>
            <a:headEnd type="none" w="med" len="med"/>
            <a:tailEnd type="none" w="med" len="med"/>
          </a:ln>
        </p:spPr>
      </p:cxnSp>
      <p:sp>
        <p:nvSpPr>
          <p:cNvPr id="212" name="Google Shape;212;p48"/>
          <p:cNvSpPr txBox="1"/>
          <p:nvPr/>
        </p:nvSpPr>
        <p:spPr>
          <a:xfrm>
            <a:off x="541100" y="310575"/>
            <a:ext cx="14574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Sesión 5</a:t>
            </a:r>
            <a:endParaRPr sz="2400">
              <a:solidFill>
                <a:srgbClr val="00426E"/>
              </a:solidFill>
              <a:latin typeface="Lato"/>
              <a:ea typeface="Lato"/>
              <a:cs typeface="Lato"/>
              <a:sym typeface="Lato"/>
            </a:endParaRPr>
          </a:p>
        </p:txBody>
      </p:sp>
      <p:pic>
        <p:nvPicPr>
          <p:cNvPr id="213" name="Google Shape;213;p48"/>
          <p:cNvPicPr preferRelativeResize="0"/>
          <p:nvPr/>
        </p:nvPicPr>
        <p:blipFill>
          <a:blip r:embed="rId3">
            <a:alphaModFix/>
          </a:blip>
          <a:stretch>
            <a:fillRect/>
          </a:stretch>
        </p:blipFill>
        <p:spPr>
          <a:xfrm>
            <a:off x="8102873" y="146624"/>
            <a:ext cx="852001" cy="975347"/>
          </a:xfrm>
          <a:prstGeom prst="rect">
            <a:avLst/>
          </a:prstGeom>
          <a:noFill/>
          <a:ln>
            <a:noFill/>
          </a:ln>
        </p:spPr>
      </p:pic>
      <p:sp>
        <p:nvSpPr>
          <p:cNvPr id="214" name="Google Shape;214;p48"/>
          <p:cNvSpPr txBox="1"/>
          <p:nvPr/>
        </p:nvSpPr>
        <p:spPr>
          <a:xfrm>
            <a:off x="3840850" y="1302649"/>
            <a:ext cx="2017500" cy="63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s" sz="3000" b="1">
                <a:solidFill>
                  <a:srgbClr val="E69138"/>
                </a:solidFill>
                <a:latin typeface="Lato"/>
                <a:ea typeface="Lato"/>
                <a:cs typeface="Lato"/>
                <a:sym typeface="Lato"/>
              </a:rPr>
              <a:t>Agenda</a:t>
            </a:r>
            <a:endParaRPr sz="3000" b="1">
              <a:solidFill>
                <a:srgbClr val="E69138"/>
              </a:solidFill>
              <a:latin typeface="Lato"/>
              <a:ea typeface="Lato"/>
              <a:cs typeface="Lato"/>
              <a:sym typeface="Lato"/>
            </a:endParaRPr>
          </a:p>
        </p:txBody>
      </p:sp>
      <p:sp>
        <p:nvSpPr>
          <p:cNvPr id="215" name="Google Shape;215;p48"/>
          <p:cNvSpPr txBox="1"/>
          <p:nvPr/>
        </p:nvSpPr>
        <p:spPr>
          <a:xfrm>
            <a:off x="3868350" y="1910225"/>
            <a:ext cx="4059300" cy="1792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s" sz="2000" b="1" dirty="0">
                <a:latin typeface="Lato"/>
                <a:ea typeface="Lato"/>
                <a:cs typeface="Lato"/>
                <a:sym typeface="Lato"/>
              </a:rPr>
              <a:t>01:30 - </a:t>
            </a:r>
            <a:r>
              <a:rPr lang="es" sz="2000" dirty="0">
                <a:latin typeface="Lato"/>
                <a:ea typeface="Lato"/>
                <a:cs typeface="Lato"/>
                <a:sym typeface="Lato"/>
              </a:rPr>
              <a:t>Lesson #5 + Work!</a:t>
            </a:r>
            <a:endParaRPr sz="2000" dirty="0">
              <a:latin typeface="Lato"/>
              <a:ea typeface="Lato"/>
              <a:cs typeface="Lato"/>
              <a:sym typeface="Lato"/>
            </a:endParaRPr>
          </a:p>
          <a:p>
            <a:pPr marL="0" lvl="0" indent="0" algn="just" rtl="0">
              <a:lnSpc>
                <a:spcPct val="150000"/>
              </a:lnSpc>
              <a:spcBef>
                <a:spcPts val="0"/>
              </a:spcBef>
              <a:spcAft>
                <a:spcPts val="0"/>
              </a:spcAft>
              <a:buNone/>
            </a:pPr>
            <a:r>
              <a:rPr lang="es" sz="2000" b="1" dirty="0">
                <a:latin typeface="Lato"/>
                <a:ea typeface="Lato"/>
                <a:cs typeface="Lato"/>
                <a:sym typeface="Lato"/>
              </a:rPr>
              <a:t>03:30 - </a:t>
            </a:r>
            <a:r>
              <a:rPr lang="es" sz="2000" dirty="0">
                <a:latin typeface="Lato"/>
                <a:ea typeface="Lato"/>
                <a:cs typeface="Lato"/>
                <a:sym typeface="Lato"/>
              </a:rPr>
              <a:t>Coffee Break ☕️</a:t>
            </a:r>
            <a:endParaRPr sz="2000" dirty="0">
              <a:latin typeface="Lato"/>
              <a:ea typeface="Lato"/>
              <a:cs typeface="Lato"/>
              <a:sym typeface="Lato"/>
            </a:endParaRPr>
          </a:p>
          <a:p>
            <a:pPr marL="0" lvl="0" indent="0" algn="just" rtl="0">
              <a:lnSpc>
                <a:spcPct val="150000"/>
              </a:lnSpc>
              <a:spcBef>
                <a:spcPts val="0"/>
              </a:spcBef>
              <a:spcAft>
                <a:spcPts val="0"/>
              </a:spcAft>
              <a:buNone/>
            </a:pPr>
            <a:r>
              <a:rPr lang="es" sz="2000" b="1" dirty="0">
                <a:latin typeface="Lato"/>
                <a:ea typeface="Lato"/>
                <a:cs typeface="Lato"/>
                <a:sym typeface="Lato"/>
              </a:rPr>
              <a:t>03: 45 - </a:t>
            </a:r>
            <a:r>
              <a:rPr lang="es" sz="2000" dirty="0">
                <a:latin typeface="Lato"/>
                <a:ea typeface="Lato"/>
                <a:cs typeface="Lato"/>
                <a:sym typeface="Lato"/>
              </a:rPr>
              <a:t>Keep Working! 🚀</a:t>
            </a:r>
            <a:endParaRPr sz="2000" dirty="0">
              <a:latin typeface="Lato"/>
              <a:ea typeface="Lato"/>
              <a:cs typeface="Lato"/>
              <a:sym typeface="Lato"/>
            </a:endParaRPr>
          </a:p>
          <a:p>
            <a:pPr marL="0" lvl="0" indent="0" algn="just" rtl="0">
              <a:lnSpc>
                <a:spcPct val="150000"/>
              </a:lnSpc>
              <a:spcBef>
                <a:spcPts val="0"/>
              </a:spcBef>
              <a:spcAft>
                <a:spcPts val="0"/>
              </a:spcAft>
              <a:buNone/>
            </a:pPr>
            <a:r>
              <a:rPr lang="es" sz="2000" b="1" dirty="0">
                <a:latin typeface="Lato"/>
                <a:ea typeface="Lato"/>
                <a:cs typeface="Lato"/>
                <a:sym typeface="Lato"/>
              </a:rPr>
              <a:t>05:00  - </a:t>
            </a:r>
            <a:r>
              <a:rPr lang="es" sz="2000" dirty="0">
                <a:latin typeface="Lato"/>
                <a:ea typeface="Lato"/>
                <a:cs typeface="Lato"/>
                <a:sym typeface="Lato"/>
              </a:rPr>
              <a:t>Talk! 🗣</a:t>
            </a:r>
            <a:endParaRPr sz="2000" dirty="0">
              <a:latin typeface="Lato"/>
              <a:ea typeface="Lato"/>
              <a:cs typeface="Lato"/>
              <a:sym typeface="Lato"/>
            </a:endParaRPr>
          </a:p>
        </p:txBody>
      </p:sp>
      <p:pic>
        <p:nvPicPr>
          <p:cNvPr id="9" name="Picture 8" descr="A close up of a logo&#10;&#10;Description automatically generated">
            <a:extLst>
              <a:ext uri="{FF2B5EF4-FFF2-40B4-BE49-F238E27FC236}">
                <a16:creationId xmlns:a16="http://schemas.microsoft.com/office/drawing/2014/main" id="{E2F7A7E1-15CD-4642-859E-DA00CAA3F401}"/>
              </a:ext>
            </a:extLst>
          </p:cNvPr>
          <p:cNvPicPr>
            <a:picLocks noChangeAspect="1"/>
          </p:cNvPicPr>
          <p:nvPr/>
        </p:nvPicPr>
        <p:blipFill>
          <a:blip r:embed="rId4"/>
          <a:stretch>
            <a:fillRect/>
          </a:stretch>
        </p:blipFill>
        <p:spPr>
          <a:xfrm>
            <a:off x="1560803" y="1302649"/>
            <a:ext cx="1457399" cy="2596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cxnSp>
        <p:nvCxnSpPr>
          <p:cNvPr id="222" name="Google Shape;222;p49"/>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23" name="Google Shape;223;p49"/>
          <p:cNvSpPr txBox="1"/>
          <p:nvPr/>
        </p:nvSpPr>
        <p:spPr>
          <a:xfrm>
            <a:off x="541100" y="310575"/>
            <a:ext cx="32919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State of the course</a:t>
            </a:r>
            <a:endParaRPr sz="2400">
              <a:solidFill>
                <a:srgbClr val="00426E"/>
              </a:solidFill>
              <a:latin typeface="Lato"/>
              <a:ea typeface="Lato"/>
              <a:cs typeface="Lato"/>
              <a:sym typeface="Lato"/>
            </a:endParaRPr>
          </a:p>
        </p:txBody>
      </p:sp>
      <p:sp>
        <p:nvSpPr>
          <p:cNvPr id="224" name="Google Shape;224;p49"/>
          <p:cNvSpPr txBox="1"/>
          <p:nvPr/>
        </p:nvSpPr>
        <p:spPr>
          <a:xfrm>
            <a:off x="541100" y="997250"/>
            <a:ext cx="6858900" cy="383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800"/>
              </a:spcBef>
              <a:spcAft>
                <a:spcPts val="0"/>
              </a:spcAft>
              <a:buNone/>
            </a:pPr>
            <a:r>
              <a:rPr lang="es" sz="1800" b="1">
                <a:latin typeface="Avenir"/>
                <a:ea typeface="Avenir"/>
                <a:cs typeface="Avenir"/>
                <a:sym typeface="Avenir"/>
              </a:rPr>
              <a:t>#1</a:t>
            </a:r>
            <a:r>
              <a:rPr lang="es" sz="1800">
                <a:latin typeface="Avenir"/>
                <a:ea typeface="Avenir"/>
                <a:cs typeface="Avenir"/>
                <a:sym typeface="Avenir"/>
              </a:rPr>
              <a:t> Exploratory Data Analysis &amp; Classification ✅</a:t>
            </a:r>
            <a:endParaRPr sz="1800">
              <a:latin typeface="Avenir"/>
              <a:ea typeface="Avenir"/>
              <a:cs typeface="Avenir"/>
              <a:sym typeface="Avenir"/>
            </a:endParaRPr>
          </a:p>
          <a:p>
            <a:pPr marL="0" lvl="0" indent="0" algn="l" rtl="0">
              <a:lnSpc>
                <a:spcPct val="150000"/>
              </a:lnSpc>
              <a:spcBef>
                <a:spcPts val="1800"/>
              </a:spcBef>
              <a:spcAft>
                <a:spcPts val="0"/>
              </a:spcAft>
              <a:buNone/>
            </a:pPr>
            <a:r>
              <a:rPr lang="es" sz="1800" b="1">
                <a:latin typeface="Avenir"/>
                <a:ea typeface="Avenir"/>
                <a:cs typeface="Avenir"/>
                <a:sym typeface="Avenir"/>
              </a:rPr>
              <a:t>#2</a:t>
            </a:r>
            <a:r>
              <a:rPr lang="es" sz="1800">
                <a:latin typeface="Avenir"/>
                <a:ea typeface="Avenir"/>
                <a:cs typeface="Avenir"/>
                <a:sym typeface="Avenir"/>
              </a:rPr>
              <a:t> Regression &amp; Model Validation ✅</a:t>
            </a:r>
            <a:endParaRPr sz="1800">
              <a:latin typeface="Avenir"/>
              <a:ea typeface="Avenir"/>
              <a:cs typeface="Avenir"/>
              <a:sym typeface="Avenir"/>
            </a:endParaRPr>
          </a:p>
          <a:p>
            <a:pPr marL="0" lvl="0" indent="0" algn="l" rtl="0">
              <a:lnSpc>
                <a:spcPct val="150000"/>
              </a:lnSpc>
              <a:spcBef>
                <a:spcPts val="1800"/>
              </a:spcBef>
              <a:spcAft>
                <a:spcPts val="0"/>
              </a:spcAft>
              <a:buNone/>
            </a:pPr>
            <a:r>
              <a:rPr lang="es" sz="1800" b="1">
                <a:latin typeface="Avenir"/>
                <a:ea typeface="Avenir"/>
                <a:cs typeface="Avenir"/>
                <a:sym typeface="Avenir"/>
              </a:rPr>
              <a:t>#3</a:t>
            </a:r>
            <a:r>
              <a:rPr lang="es" sz="1800">
                <a:latin typeface="Avenir"/>
                <a:ea typeface="Avenir"/>
                <a:cs typeface="Avenir"/>
                <a:sym typeface="Avenir"/>
              </a:rPr>
              <a:t> Random Forest Deep Dive ✅</a:t>
            </a:r>
            <a:endParaRPr sz="1800">
              <a:latin typeface="Avenir"/>
              <a:ea typeface="Avenir"/>
              <a:cs typeface="Avenir"/>
              <a:sym typeface="Avenir"/>
            </a:endParaRPr>
          </a:p>
          <a:p>
            <a:pPr marL="0" lvl="0" indent="0" algn="l" rtl="0">
              <a:lnSpc>
                <a:spcPct val="150000"/>
              </a:lnSpc>
              <a:spcBef>
                <a:spcPts val="1800"/>
              </a:spcBef>
              <a:spcAft>
                <a:spcPts val="0"/>
              </a:spcAft>
              <a:buNone/>
            </a:pPr>
            <a:r>
              <a:rPr lang="es" sz="1800" b="1">
                <a:latin typeface="Avenir"/>
                <a:ea typeface="Avenir"/>
                <a:cs typeface="Avenir"/>
                <a:sym typeface="Avenir"/>
              </a:rPr>
              <a:t>#4</a:t>
            </a:r>
            <a:r>
              <a:rPr lang="es" sz="1800">
                <a:latin typeface="Avenir"/>
                <a:ea typeface="Avenir"/>
                <a:cs typeface="Avenir"/>
                <a:sym typeface="Avenir"/>
              </a:rPr>
              <a:t> Unsupervised Learning ✅</a:t>
            </a:r>
            <a:endParaRPr sz="1800">
              <a:latin typeface="Avenir"/>
              <a:ea typeface="Avenir"/>
              <a:cs typeface="Avenir"/>
              <a:sym typeface="Avenir"/>
            </a:endParaRPr>
          </a:p>
          <a:p>
            <a:pPr marL="0" lvl="0" indent="0" algn="l" rtl="0">
              <a:lnSpc>
                <a:spcPct val="150000"/>
              </a:lnSpc>
              <a:spcBef>
                <a:spcPts val="1800"/>
              </a:spcBef>
              <a:spcAft>
                <a:spcPts val="0"/>
              </a:spcAft>
              <a:buNone/>
            </a:pPr>
            <a:r>
              <a:rPr lang="es" sz="1800" b="1">
                <a:latin typeface="Avenir"/>
                <a:ea typeface="Avenir"/>
                <a:cs typeface="Avenir"/>
                <a:sym typeface="Avenir"/>
              </a:rPr>
              <a:t>#5</a:t>
            </a:r>
            <a:r>
              <a:rPr lang="es" sz="1800">
                <a:latin typeface="Avenir"/>
                <a:ea typeface="Avenir"/>
                <a:cs typeface="Avenir"/>
                <a:sym typeface="Avenir"/>
              </a:rPr>
              <a:t> Neural Networks, Gradient Descent 🔴 Today!</a:t>
            </a:r>
            <a:endParaRPr sz="1800">
              <a:latin typeface="Avenir"/>
              <a:ea typeface="Avenir"/>
              <a:cs typeface="Avenir"/>
              <a:sym typeface="Avenir"/>
            </a:endParaRPr>
          </a:p>
          <a:p>
            <a:pPr marL="0" lvl="0" indent="0" algn="l" rtl="0">
              <a:lnSpc>
                <a:spcPct val="150000"/>
              </a:lnSpc>
              <a:spcBef>
                <a:spcPts val="1800"/>
              </a:spcBef>
              <a:spcAft>
                <a:spcPts val="0"/>
              </a:spcAft>
              <a:buNone/>
            </a:pPr>
            <a:r>
              <a:rPr lang="es" sz="1800" b="1">
                <a:latin typeface="Avenir"/>
                <a:ea typeface="Avenir"/>
                <a:cs typeface="Avenir"/>
                <a:sym typeface="Avenir"/>
              </a:rPr>
              <a:t>#6</a:t>
            </a:r>
            <a:r>
              <a:rPr lang="es" sz="1800">
                <a:latin typeface="Avenir"/>
                <a:ea typeface="Avenir"/>
                <a:cs typeface="Avenir"/>
                <a:sym typeface="Avenir"/>
              </a:rPr>
              <a:t> NLP 🔜</a:t>
            </a:r>
            <a:endParaRPr sz="1800">
              <a:latin typeface="Avenir"/>
              <a:ea typeface="Avenir"/>
              <a:cs typeface="Avenir"/>
              <a:sym typeface="Avenir"/>
            </a:endParaRPr>
          </a:p>
          <a:p>
            <a:pPr marL="0" lvl="0" indent="0" algn="l" rtl="0">
              <a:lnSpc>
                <a:spcPct val="150000"/>
              </a:lnSpc>
              <a:spcBef>
                <a:spcPts val="1800"/>
              </a:spcBef>
              <a:spcAft>
                <a:spcPts val="600"/>
              </a:spcAft>
              <a:buNone/>
            </a:pPr>
            <a:endParaRPr sz="1800">
              <a:latin typeface="Avenir"/>
              <a:ea typeface="Avenir"/>
              <a:cs typeface="Avenir"/>
              <a:sym typeface="Avenir"/>
            </a:endParaRPr>
          </a:p>
        </p:txBody>
      </p:sp>
      <p:pic>
        <p:nvPicPr>
          <p:cNvPr id="7" name="Picture 6" descr="A close up of a logo&#10;&#10;Description automatically generated">
            <a:extLst>
              <a:ext uri="{FF2B5EF4-FFF2-40B4-BE49-F238E27FC236}">
                <a16:creationId xmlns:a16="http://schemas.microsoft.com/office/drawing/2014/main" id="{A8600D45-89D5-46F0-864E-682857FE6086}"/>
              </a:ext>
            </a:extLst>
          </p:cNvPr>
          <p:cNvPicPr>
            <a:picLocks noChangeAspect="1"/>
          </p:cNvPicPr>
          <p:nvPr/>
        </p:nvPicPr>
        <p:blipFill>
          <a:blip r:embed="rId3"/>
          <a:stretch>
            <a:fillRect/>
          </a:stretch>
        </p:blipFill>
        <p:spPr>
          <a:xfrm>
            <a:off x="8344376" y="95365"/>
            <a:ext cx="491282" cy="8751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cxnSp>
        <p:nvCxnSpPr>
          <p:cNvPr id="231" name="Google Shape;231;p50"/>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32" name="Google Shape;232;p50"/>
          <p:cNvSpPr txBox="1"/>
          <p:nvPr/>
        </p:nvSpPr>
        <p:spPr>
          <a:xfrm>
            <a:off x="541100" y="310575"/>
            <a:ext cx="32919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a:t>
            </a:r>
            <a:r>
              <a:rPr lang="en-US" sz="2400" dirty="0">
                <a:solidFill>
                  <a:srgbClr val="00426E"/>
                </a:solidFill>
                <a:latin typeface="Lato Black"/>
                <a:ea typeface="Lato Black"/>
                <a:cs typeface="Lato Black"/>
                <a:sym typeface="Lato Black"/>
              </a:rPr>
              <a:t>Doubts</a:t>
            </a:r>
            <a:r>
              <a:rPr lang="es" sz="2400" dirty="0">
                <a:solidFill>
                  <a:srgbClr val="00426E"/>
                </a:solidFill>
                <a:latin typeface="Lato Black"/>
                <a:ea typeface="Lato Black"/>
                <a:cs typeface="Lato Black"/>
                <a:sym typeface="Lato Black"/>
              </a:rPr>
              <a:t>?</a:t>
            </a:r>
            <a:endParaRPr sz="2400" dirty="0">
              <a:solidFill>
                <a:srgbClr val="00426E"/>
              </a:solidFill>
              <a:latin typeface="Lato"/>
              <a:ea typeface="Lato"/>
              <a:cs typeface="Lato"/>
              <a:sym typeface="Lato"/>
            </a:endParaRPr>
          </a:p>
        </p:txBody>
      </p:sp>
      <p:pic>
        <p:nvPicPr>
          <p:cNvPr id="235" name="Google Shape;235;p50"/>
          <p:cNvPicPr preferRelativeResize="0"/>
          <p:nvPr/>
        </p:nvPicPr>
        <p:blipFill>
          <a:blip r:embed="rId3">
            <a:alphaModFix/>
          </a:blip>
          <a:stretch>
            <a:fillRect/>
          </a:stretch>
        </p:blipFill>
        <p:spPr>
          <a:xfrm>
            <a:off x="2400300" y="1225650"/>
            <a:ext cx="3859276" cy="3859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cxnSp>
        <p:nvCxnSpPr>
          <p:cNvPr id="240" name="Google Shape;240;p51"/>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41" name="Google Shape;241;p51"/>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Neural Networks</a:t>
            </a:r>
            <a:endParaRPr sz="2400">
              <a:solidFill>
                <a:srgbClr val="00426E"/>
              </a:solidFill>
              <a:latin typeface="Lato"/>
              <a:ea typeface="Lato"/>
              <a:cs typeface="Lato"/>
              <a:sym typeface="Lato"/>
            </a:endParaRPr>
          </a:p>
        </p:txBody>
      </p:sp>
      <p:sp>
        <p:nvSpPr>
          <p:cNvPr id="242" name="Google Shape;242;p51"/>
          <p:cNvSpPr txBox="1"/>
          <p:nvPr/>
        </p:nvSpPr>
        <p:spPr>
          <a:xfrm>
            <a:off x="767050" y="1037725"/>
            <a:ext cx="5670300" cy="3849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800"/>
              </a:spcBef>
              <a:spcAft>
                <a:spcPts val="0"/>
              </a:spcAft>
              <a:buSzPts val="1800"/>
              <a:buFont typeface="Avenir"/>
              <a:buChar char="●"/>
            </a:pPr>
            <a:r>
              <a:rPr lang="es" sz="1800" b="1">
                <a:latin typeface="Avenir"/>
                <a:ea typeface="Avenir"/>
                <a:cs typeface="Avenir"/>
                <a:sym typeface="Avenir"/>
              </a:rPr>
              <a:t>Deep Learning</a:t>
            </a:r>
            <a:endParaRPr sz="1800" b="1">
              <a:latin typeface="Avenir"/>
              <a:ea typeface="Avenir"/>
              <a:cs typeface="Avenir"/>
              <a:sym typeface="Avenir"/>
            </a:endParaRPr>
          </a:p>
          <a:p>
            <a:pPr marL="457200" lvl="0" indent="-342900" algn="l" rtl="0">
              <a:lnSpc>
                <a:spcPct val="150000"/>
              </a:lnSpc>
              <a:spcBef>
                <a:spcPts val="1800"/>
              </a:spcBef>
              <a:spcAft>
                <a:spcPts val="0"/>
              </a:spcAft>
              <a:buSzPts val="1800"/>
              <a:buFont typeface="Avenir"/>
              <a:buChar char="●"/>
            </a:pPr>
            <a:r>
              <a:rPr lang="es" sz="1800" b="1">
                <a:latin typeface="Avenir"/>
                <a:ea typeface="Avenir"/>
                <a:cs typeface="Avenir"/>
                <a:sym typeface="Avenir"/>
              </a:rPr>
              <a:t>Gradient Descent</a:t>
            </a:r>
            <a:endParaRPr sz="1800" b="1">
              <a:latin typeface="Avenir"/>
              <a:ea typeface="Avenir"/>
              <a:cs typeface="Avenir"/>
              <a:sym typeface="Avenir"/>
            </a:endParaRPr>
          </a:p>
          <a:p>
            <a:pPr marL="457200" lvl="0" indent="-342900" algn="l" rtl="0">
              <a:lnSpc>
                <a:spcPct val="150000"/>
              </a:lnSpc>
              <a:spcBef>
                <a:spcPts val="1800"/>
              </a:spcBef>
              <a:spcAft>
                <a:spcPts val="0"/>
              </a:spcAft>
              <a:buSzPts val="1800"/>
              <a:buFont typeface="Avenir"/>
              <a:buChar char="●"/>
            </a:pPr>
            <a:r>
              <a:rPr lang="es" sz="1800" b="1">
                <a:latin typeface="Avenir"/>
                <a:ea typeface="Avenir"/>
                <a:cs typeface="Avenir"/>
                <a:sym typeface="Avenir"/>
              </a:rPr>
              <a:t>Backpropagation</a:t>
            </a:r>
            <a:endParaRPr sz="1800" b="1">
              <a:latin typeface="Avenir"/>
              <a:ea typeface="Avenir"/>
              <a:cs typeface="Avenir"/>
              <a:sym typeface="Avenir"/>
            </a:endParaRPr>
          </a:p>
          <a:p>
            <a:pPr marL="457200" lvl="0" indent="-342900" algn="l" rtl="0">
              <a:lnSpc>
                <a:spcPct val="150000"/>
              </a:lnSpc>
              <a:spcBef>
                <a:spcPts val="1800"/>
              </a:spcBef>
              <a:spcAft>
                <a:spcPts val="0"/>
              </a:spcAft>
              <a:buSzPts val="1800"/>
              <a:buFont typeface="Avenir"/>
              <a:buChar char="●"/>
            </a:pPr>
            <a:r>
              <a:rPr lang="es" sz="1800" b="1">
                <a:latin typeface="Avenir"/>
                <a:ea typeface="Avenir"/>
                <a:cs typeface="Avenir"/>
                <a:sym typeface="Avenir"/>
              </a:rPr>
              <a:t>Activation functions</a:t>
            </a:r>
            <a:endParaRPr sz="1800" b="1">
              <a:latin typeface="Avenir"/>
              <a:ea typeface="Avenir"/>
              <a:cs typeface="Avenir"/>
              <a:sym typeface="Avenir"/>
            </a:endParaRPr>
          </a:p>
          <a:p>
            <a:pPr marL="457200" lvl="0" indent="-342900" algn="l" rtl="0">
              <a:lnSpc>
                <a:spcPct val="150000"/>
              </a:lnSpc>
              <a:spcBef>
                <a:spcPts val="1800"/>
              </a:spcBef>
              <a:spcAft>
                <a:spcPts val="0"/>
              </a:spcAft>
              <a:buSzPts val="1800"/>
              <a:buFont typeface="Avenir"/>
              <a:buChar char="●"/>
            </a:pPr>
            <a:r>
              <a:rPr lang="es" sz="1800" b="1">
                <a:latin typeface="Avenir"/>
                <a:ea typeface="Avenir"/>
                <a:cs typeface="Avenir"/>
                <a:sym typeface="Avenir"/>
              </a:rPr>
              <a:t>Keras &amp; Your first NN!</a:t>
            </a:r>
            <a:endParaRPr sz="1800" b="1">
              <a:latin typeface="Avenir"/>
              <a:ea typeface="Avenir"/>
              <a:cs typeface="Avenir"/>
              <a:sym typeface="Avenir"/>
            </a:endParaRPr>
          </a:p>
          <a:p>
            <a:pPr marL="0" lvl="0" indent="0" algn="l" rtl="0">
              <a:lnSpc>
                <a:spcPct val="150000"/>
              </a:lnSpc>
              <a:spcBef>
                <a:spcPts val="1800"/>
              </a:spcBef>
              <a:spcAft>
                <a:spcPts val="0"/>
              </a:spcAft>
              <a:buNone/>
            </a:pPr>
            <a:endParaRPr sz="1800" b="1">
              <a:latin typeface="Avenir"/>
              <a:ea typeface="Avenir"/>
              <a:cs typeface="Avenir"/>
              <a:sym typeface="Avenir"/>
            </a:endParaRPr>
          </a:p>
          <a:p>
            <a:pPr marL="914400" lvl="0" indent="0" algn="l" rtl="0">
              <a:lnSpc>
                <a:spcPct val="150000"/>
              </a:lnSpc>
              <a:spcBef>
                <a:spcPts val="1800"/>
              </a:spcBef>
              <a:spcAft>
                <a:spcPts val="0"/>
              </a:spcAft>
              <a:buNone/>
            </a:pPr>
            <a:endParaRPr sz="1800">
              <a:latin typeface="Avenir"/>
              <a:ea typeface="Avenir"/>
              <a:cs typeface="Avenir"/>
              <a:sym typeface="Avenir"/>
            </a:endParaRPr>
          </a:p>
        </p:txBody>
      </p:sp>
      <p:sp>
        <p:nvSpPr>
          <p:cNvPr id="245" name="Google Shape;245;p51"/>
          <p:cNvSpPr/>
          <p:nvPr/>
        </p:nvSpPr>
        <p:spPr>
          <a:xfrm>
            <a:off x="699050" y="1521200"/>
            <a:ext cx="197700" cy="557700"/>
          </a:xfrm>
          <a:prstGeom prst="curvedRightArrow">
            <a:avLst>
              <a:gd name="adj1" fmla="val 25000"/>
              <a:gd name="adj2" fmla="val 50000"/>
              <a:gd name="adj3" fmla="val 25000"/>
            </a:avLst>
          </a:prstGeom>
          <a:solidFill>
            <a:srgbClr val="F79646"/>
          </a:solidFill>
          <a:ln w="952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1"/>
          <p:cNvSpPr/>
          <p:nvPr/>
        </p:nvSpPr>
        <p:spPr>
          <a:xfrm>
            <a:off x="699050" y="2174950"/>
            <a:ext cx="197700" cy="557700"/>
          </a:xfrm>
          <a:prstGeom prst="curvedRightArrow">
            <a:avLst>
              <a:gd name="adj1" fmla="val 25000"/>
              <a:gd name="adj2" fmla="val 50000"/>
              <a:gd name="adj3" fmla="val 25000"/>
            </a:avLst>
          </a:prstGeom>
          <a:solidFill>
            <a:srgbClr val="F79646"/>
          </a:solidFill>
          <a:ln w="952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1"/>
          <p:cNvSpPr/>
          <p:nvPr/>
        </p:nvSpPr>
        <p:spPr>
          <a:xfrm>
            <a:off x="699050" y="3538800"/>
            <a:ext cx="197700" cy="557700"/>
          </a:xfrm>
          <a:prstGeom prst="curvedRightArrow">
            <a:avLst>
              <a:gd name="adj1" fmla="val 25000"/>
              <a:gd name="adj2" fmla="val 50000"/>
              <a:gd name="adj3" fmla="val 25000"/>
            </a:avLst>
          </a:prstGeom>
          <a:solidFill>
            <a:srgbClr val="F79646"/>
          </a:solidFill>
          <a:ln w="952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1"/>
          <p:cNvSpPr/>
          <p:nvPr/>
        </p:nvSpPr>
        <p:spPr>
          <a:xfrm>
            <a:off x="699050" y="2856875"/>
            <a:ext cx="197700" cy="557700"/>
          </a:xfrm>
          <a:prstGeom prst="curvedRightArrow">
            <a:avLst>
              <a:gd name="adj1" fmla="val 25000"/>
              <a:gd name="adj2" fmla="val 50000"/>
              <a:gd name="adj3" fmla="val 25000"/>
            </a:avLst>
          </a:prstGeom>
          <a:solidFill>
            <a:srgbClr val="F79646"/>
          </a:solidFill>
          <a:ln w="952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close up of a logo&#10;&#10;Description automatically generated">
            <a:extLst>
              <a:ext uri="{FF2B5EF4-FFF2-40B4-BE49-F238E27FC236}">
                <a16:creationId xmlns:a16="http://schemas.microsoft.com/office/drawing/2014/main" id="{268394E2-2A0A-40EC-9650-E55D676F2A28}"/>
              </a:ext>
            </a:extLst>
          </p:cNvPr>
          <p:cNvPicPr>
            <a:picLocks noChangeAspect="1"/>
          </p:cNvPicPr>
          <p:nvPr/>
        </p:nvPicPr>
        <p:blipFill>
          <a:blip r:embed="rId3"/>
          <a:stretch>
            <a:fillRect/>
          </a:stretch>
        </p:blipFill>
        <p:spPr>
          <a:xfrm>
            <a:off x="8344376" y="95365"/>
            <a:ext cx="491282" cy="8751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cxnSp>
        <p:nvCxnSpPr>
          <p:cNvPr id="253" name="Google Shape;253;p52"/>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54" name="Google Shape;254;p52"/>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Deep Learning</a:t>
            </a:r>
            <a:endParaRPr sz="2400">
              <a:solidFill>
                <a:srgbClr val="00426E"/>
              </a:solidFill>
              <a:latin typeface="Lato"/>
              <a:ea typeface="Lato"/>
              <a:cs typeface="Lato"/>
              <a:sym typeface="Lato"/>
            </a:endParaRPr>
          </a:p>
        </p:txBody>
      </p:sp>
      <p:pic>
        <p:nvPicPr>
          <p:cNvPr id="257" name="Google Shape;257;p52" descr="Home page: https://www.3blue1brown.com/&#10;Brought to you by you: http://3b1b.co/nn1-thanks&#10;Additional funding provided by Amplify Partners&#10;&#10; For any early-stage ML entrepreneurs, Amplify would love to hear from you: 3blue1brown@amplifypartners.com&#10;&#10;Full playlist: http://3b1b.co/neural-networks&#10;&#10;Typo correction: At 14:45,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title="But what is a Neural Network? | Deep learning, chapter 1">
            <a:hlinkClick r:id="rId3"/>
          </p:cNvPr>
          <p:cNvPicPr preferRelativeResize="0"/>
          <p:nvPr/>
        </p:nvPicPr>
        <p:blipFill>
          <a:blip r:embed="rId4">
            <a:alphaModFix/>
          </a:blip>
          <a:stretch>
            <a:fillRect/>
          </a:stretch>
        </p:blipFill>
        <p:spPr>
          <a:xfrm>
            <a:off x="1894413" y="832475"/>
            <a:ext cx="5355175" cy="4016375"/>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63F68AAD-8BC7-4D7E-9D2E-CF51B29D123F}"/>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53"/>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63" name="Google Shape;263;p53"/>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Gradient Descent</a:t>
            </a:r>
            <a:endParaRPr sz="2400">
              <a:solidFill>
                <a:srgbClr val="00426E"/>
              </a:solidFill>
              <a:latin typeface="Lato"/>
              <a:ea typeface="Lato"/>
              <a:cs typeface="Lato"/>
              <a:sym typeface="Lato"/>
            </a:endParaRPr>
          </a:p>
        </p:txBody>
      </p:sp>
      <p:pic>
        <p:nvPicPr>
          <p:cNvPr id="266" name="Google Shape;266;p53" descr="Home page: https://www.3blue1brown.com/&#10;Brought to you by you: http://3b1b.co/nn2-thanks&#10;And by Amplify Partners.&#10;&#10;For any early stage ML startup founders, Amplify Partners would love to hear from you via 3blue1brown@amplifypartners.com&#10;&#10;To learn more, I highly recommend the book by Michael Nielsen&#10;http://neuralnetworksanddeeplearning.com/&#10;The book walks through the code behind the example in these videos, which you can find here: &#10;https://github.com/mnielsen/neural-networks-and-deep-learning&#10;&#10;MNIST database:&#10;http://yann.lecun.com/exdb/mnist/&#10;&#10;Also check out Chris Olah's blog: &#10;http://colah.github.io/&#10;His post on Neural networks and topology is particular beautiful, but honestly all of the stuff there is great.&#10;&#10;And if you like that, you'll *love* the publications at distill:&#10;https://distill.pub/&#10;&#10;For more videos, Welch Labs also has some great series on machine learning: &#10;https://youtu.be/i8D90DkCLhI&#10;https://youtu.be/bxe2T-V8XRs&#10;&#10;&quot;But I've already voraciously consumed Nielsen's, Olah's and Welch's works&quot;, I hear you say.  Well well, look at you then.  That being the case, I might recommend that you continue on with the book &quot;Deep Learning&quot; by Goodfellow, Bengio, and Courville.&#10;&#10;Thanks to Lisha Li (@lishali88) for her contributions at the end, and for letting me pick her brain so much about the material.  Here are the articles she referenced at the end:&#10;https://arxiv.org/abs/1611.03530&#10;https://arxiv.org/abs/1706.05394&#10;https://arxiv.org/abs/1412.0233&#10;&#10;Music by Vincent Rubinetti: &#10;https://vincerubinetti.bandcamp.com/album/the-music-of-3blue1brown&#10;&#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title="Gradient descent, how neural networks learn | Deep learning, chapter 2">
            <a:hlinkClick r:id="rId3"/>
          </p:cNvPr>
          <p:cNvPicPr preferRelativeResize="0"/>
          <p:nvPr/>
        </p:nvPicPr>
        <p:blipFill>
          <a:blip r:embed="rId4">
            <a:alphaModFix/>
          </a:blip>
          <a:stretch>
            <a:fillRect/>
          </a:stretch>
        </p:blipFill>
        <p:spPr>
          <a:xfrm>
            <a:off x="2072588" y="1007550"/>
            <a:ext cx="4998826" cy="3749125"/>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79B09012-6C9E-445A-8CBE-85FABDF01048}"/>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cxnSp>
        <p:nvCxnSpPr>
          <p:cNvPr id="271" name="Google Shape;271;p54"/>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272" name="Google Shape;272;p54"/>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Backpropagation</a:t>
            </a:r>
            <a:endParaRPr sz="2400">
              <a:solidFill>
                <a:srgbClr val="00426E"/>
              </a:solidFill>
              <a:latin typeface="Lato"/>
              <a:ea typeface="Lato"/>
              <a:cs typeface="Lato"/>
              <a:sym typeface="Lato"/>
            </a:endParaRPr>
          </a:p>
        </p:txBody>
      </p:sp>
      <p:pic>
        <p:nvPicPr>
          <p:cNvPr id="275" name="Google Shape;275;p54" descr="What's actually happening to a neural network as it learns?&#10;Next video: https://youtu.be/tIeHLnjs5U8&#10;Brought to you by you: http://3b1b.co/nn3-thanks&#10;And by CrowdFlower: http://3b1b.co/crowdflower&#10;Home page: https://www.3blue1brown.com/&#10;&#10;The following video is sort of an appendix to this one.  The main goal with the follow-on video is to show the connection between the visual walkthrough here, and the representation of these &quot;nudges&quot; in terms of partial derivatives that you will find when reading about backpropagation in other resources, like Michael Nielsen's book or Chis Olah's blog." title="What is backpropagation really doing? | Deep learning, chapter 3">
            <a:hlinkClick r:id="rId3"/>
          </p:cNvPr>
          <p:cNvPicPr preferRelativeResize="0"/>
          <p:nvPr/>
        </p:nvPicPr>
        <p:blipFill>
          <a:blip r:embed="rId4">
            <a:alphaModFix/>
          </a:blip>
          <a:stretch>
            <a:fillRect/>
          </a:stretch>
        </p:blipFill>
        <p:spPr>
          <a:xfrm>
            <a:off x="1847487" y="930049"/>
            <a:ext cx="5449025" cy="4086775"/>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AE289F7D-08DB-451B-97D3-4352CB43EC98}"/>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D87766"/>
      </a:accent2>
      <a:accent3>
        <a:srgbClr val="FFFFFF"/>
      </a:accent3>
      <a:accent4>
        <a:srgbClr val="707070"/>
      </a:accent4>
      <a:accent5>
        <a:srgbClr val="D87766"/>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Words>
  <Application>Microsoft Office PowerPoint</Application>
  <PresentationFormat>On-screen Show (16:9)</PresentationFormat>
  <Paragraphs>70</Paragraphs>
  <Slides>22</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Helvetica Neue</vt:lpstr>
      <vt:lpstr>Avenir</vt:lpstr>
      <vt:lpstr>Lato</vt:lpstr>
      <vt:lpstr>Montserrat Thin</vt:lpstr>
      <vt:lpstr>Lato Black</vt:lpstr>
      <vt:lpstr>Arial</vt:lpstr>
      <vt:lpstr>Muli Regular</vt:lpstr>
      <vt:lpstr>Calibri</vt:lpstr>
      <vt:lpstr>Montserrat</vt:lpstr>
      <vt:lpstr>Simple Light</vt:lpstr>
      <vt:lpstr>Simple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Ayesha Qureshi [HSA-HQ]</dc:creator>
  <cp:lastModifiedBy>Ayesha Qureshi [HSA-HQ]</cp:lastModifiedBy>
  <cp:revision>1</cp:revision>
  <dcterms:modified xsi:type="dcterms:W3CDTF">2020-03-11T16:57:30Z</dcterms:modified>
</cp:coreProperties>
</file>